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8" r:id="rId2"/>
    <p:sldId id="293" r:id="rId3"/>
    <p:sldId id="257" r:id="rId4"/>
    <p:sldId id="262" r:id="rId5"/>
    <p:sldId id="259" r:id="rId6"/>
    <p:sldId id="264" r:id="rId7"/>
    <p:sldId id="266" r:id="rId8"/>
    <p:sldId id="267" r:id="rId9"/>
    <p:sldId id="268" r:id="rId10"/>
    <p:sldId id="277" r:id="rId11"/>
    <p:sldId id="270" r:id="rId12"/>
    <p:sldId id="272" r:id="rId13"/>
    <p:sldId id="273" r:id="rId14"/>
    <p:sldId id="274" r:id="rId15"/>
    <p:sldId id="275" r:id="rId16"/>
    <p:sldId id="278" r:id="rId17"/>
    <p:sldId id="279"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44"/>
    <p:restoredTop sz="94672"/>
  </p:normalViewPr>
  <p:slideViewPr>
    <p:cSldViewPr snapToGrid="0">
      <p:cViewPr varScale="1">
        <p:scale>
          <a:sx n="74" d="100"/>
          <a:sy n="74" d="100"/>
        </p:scale>
        <p:origin x="200"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E2785A-EDE8-4E42-A079-74CB3DF2BDD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9BDF69C-7528-4F1B-8759-85A4D9004D83}">
      <dgm:prSet/>
      <dgm:spPr/>
      <dgm:t>
        <a:bodyPr/>
        <a:lstStyle/>
        <a:p>
          <a:pPr algn="just"/>
          <a:r>
            <a:rPr lang="en-IN" b="1" dirty="0"/>
            <a:t>Road accidents cost thousands of lives each year, creating a global threat with no demographic or geographic constraints. India has one of the greatest rates of road accident death tolls, making it critical to address this problem</a:t>
          </a:r>
          <a:endParaRPr lang="en-US" dirty="0"/>
        </a:p>
      </dgm:t>
    </dgm:pt>
    <dgm:pt modelId="{5A25974E-B200-4AAD-BE8D-A00C151EB82D}" type="parTrans" cxnId="{7A0F705A-BBFE-49C0-A7C4-0D4535510C96}">
      <dgm:prSet/>
      <dgm:spPr/>
      <dgm:t>
        <a:bodyPr/>
        <a:lstStyle/>
        <a:p>
          <a:endParaRPr lang="en-US"/>
        </a:p>
      </dgm:t>
    </dgm:pt>
    <dgm:pt modelId="{00824B01-4632-4260-917F-F7920536F4FE}" type="sibTrans" cxnId="{7A0F705A-BBFE-49C0-A7C4-0D4535510C96}">
      <dgm:prSet/>
      <dgm:spPr/>
      <dgm:t>
        <a:bodyPr/>
        <a:lstStyle/>
        <a:p>
          <a:endParaRPr lang="en-US"/>
        </a:p>
      </dgm:t>
    </dgm:pt>
    <dgm:pt modelId="{EB1520B6-F194-4F41-8F55-4CF5A2D127FB}">
      <dgm:prSet/>
      <dgm:spPr/>
      <dgm:t>
        <a:bodyPr/>
        <a:lstStyle/>
        <a:p>
          <a:r>
            <a:rPr lang="en-IN" b="1" dirty="0"/>
            <a:t>According to the World Health Organization's (WHO) publication titled "The Global Status Report on Road Safety 2023," there are 1.19 million fatalities.</a:t>
          </a:r>
          <a:endParaRPr lang="en-US" dirty="0"/>
        </a:p>
      </dgm:t>
    </dgm:pt>
    <dgm:pt modelId="{D680070F-03F1-4414-9F63-D2A9BD9E7154}" type="parTrans" cxnId="{4C5C5799-3FA3-4B1C-87C3-9784794B6921}">
      <dgm:prSet/>
      <dgm:spPr/>
      <dgm:t>
        <a:bodyPr/>
        <a:lstStyle/>
        <a:p>
          <a:endParaRPr lang="en-US"/>
        </a:p>
      </dgm:t>
    </dgm:pt>
    <dgm:pt modelId="{C1F01CD5-2FB4-4C0D-84B7-DD67479303BE}" type="sibTrans" cxnId="{4C5C5799-3FA3-4B1C-87C3-9784794B6921}">
      <dgm:prSet/>
      <dgm:spPr/>
      <dgm:t>
        <a:bodyPr/>
        <a:lstStyle/>
        <a:p>
          <a:endParaRPr lang="en-US"/>
        </a:p>
      </dgm:t>
    </dgm:pt>
    <dgm:pt modelId="{5F1477BB-0E2E-4925-BFA1-5CFD4E953A2C}">
      <dgm:prSet/>
      <dgm:spPr/>
      <dgm:t>
        <a:bodyPr/>
        <a:lstStyle/>
        <a:p>
          <a:pPr algn="just"/>
          <a:r>
            <a:rPr lang="en-IN" b="1" dirty="0"/>
            <a:t>As reported by Road Accidents in India-2022, an estimated 4,61,312 road accidents occurred in India, which led to 1,68,491 deaths and 4,43,366 injuries. The statistics show an 11.9% year-on-year rise in accidents, a 9.4% increase in fatalities, and an enormous 15.3% jump in the number of people injured over the same period last year. </a:t>
          </a:r>
          <a:endParaRPr lang="en-US" dirty="0"/>
        </a:p>
      </dgm:t>
    </dgm:pt>
    <dgm:pt modelId="{3C911054-B388-45C4-8B7F-84D6076FDBEB}" type="parTrans" cxnId="{1E61BBEC-2E92-45FF-9225-B645CCB90B47}">
      <dgm:prSet/>
      <dgm:spPr/>
      <dgm:t>
        <a:bodyPr/>
        <a:lstStyle/>
        <a:p>
          <a:endParaRPr lang="en-US"/>
        </a:p>
      </dgm:t>
    </dgm:pt>
    <dgm:pt modelId="{B47A2B1B-A5BD-4992-9842-45FD8C7F00A5}" type="sibTrans" cxnId="{1E61BBEC-2E92-45FF-9225-B645CCB90B47}">
      <dgm:prSet/>
      <dgm:spPr/>
      <dgm:t>
        <a:bodyPr/>
        <a:lstStyle/>
        <a:p>
          <a:endParaRPr lang="en-US"/>
        </a:p>
      </dgm:t>
    </dgm:pt>
    <dgm:pt modelId="{C62E2CA5-DCBA-FE40-B8FE-F17B3F43AEDB}" type="pres">
      <dgm:prSet presAssocID="{B5E2785A-EDE8-4E42-A079-74CB3DF2BDDD}" presName="vert0" presStyleCnt="0">
        <dgm:presLayoutVars>
          <dgm:dir/>
          <dgm:animOne val="branch"/>
          <dgm:animLvl val="lvl"/>
        </dgm:presLayoutVars>
      </dgm:prSet>
      <dgm:spPr/>
    </dgm:pt>
    <dgm:pt modelId="{E90970D3-7579-E34D-A1D8-D6B84E2BE348}" type="pres">
      <dgm:prSet presAssocID="{59BDF69C-7528-4F1B-8759-85A4D9004D83}" presName="thickLine" presStyleLbl="alignNode1" presStyleIdx="0" presStyleCnt="3"/>
      <dgm:spPr/>
    </dgm:pt>
    <dgm:pt modelId="{CD4D0CA5-6ED8-7F48-A5BF-165979073905}" type="pres">
      <dgm:prSet presAssocID="{59BDF69C-7528-4F1B-8759-85A4D9004D83}" presName="horz1" presStyleCnt="0"/>
      <dgm:spPr/>
    </dgm:pt>
    <dgm:pt modelId="{648FB089-C1F0-BF41-8C41-F9AB6A532016}" type="pres">
      <dgm:prSet presAssocID="{59BDF69C-7528-4F1B-8759-85A4D9004D83}" presName="tx1" presStyleLbl="revTx" presStyleIdx="0" presStyleCnt="3"/>
      <dgm:spPr/>
    </dgm:pt>
    <dgm:pt modelId="{350557E9-411C-2041-87AB-BFB2338453E9}" type="pres">
      <dgm:prSet presAssocID="{59BDF69C-7528-4F1B-8759-85A4D9004D83}" presName="vert1" presStyleCnt="0"/>
      <dgm:spPr/>
    </dgm:pt>
    <dgm:pt modelId="{448FE7DC-AE4A-D54D-97DD-1B1FA0E10051}" type="pres">
      <dgm:prSet presAssocID="{EB1520B6-F194-4F41-8F55-4CF5A2D127FB}" presName="thickLine" presStyleLbl="alignNode1" presStyleIdx="1" presStyleCnt="3"/>
      <dgm:spPr/>
    </dgm:pt>
    <dgm:pt modelId="{0D11E5D4-3254-C34D-B349-3C9130984E3A}" type="pres">
      <dgm:prSet presAssocID="{EB1520B6-F194-4F41-8F55-4CF5A2D127FB}" presName="horz1" presStyleCnt="0"/>
      <dgm:spPr/>
    </dgm:pt>
    <dgm:pt modelId="{EA5E2B08-4B9B-8F4C-852F-DB4BEA81CC00}" type="pres">
      <dgm:prSet presAssocID="{EB1520B6-F194-4F41-8F55-4CF5A2D127FB}" presName="tx1" presStyleLbl="revTx" presStyleIdx="1" presStyleCnt="3"/>
      <dgm:spPr/>
    </dgm:pt>
    <dgm:pt modelId="{C2D0491E-8784-7D42-B146-43D1A735F3D0}" type="pres">
      <dgm:prSet presAssocID="{EB1520B6-F194-4F41-8F55-4CF5A2D127FB}" presName="vert1" presStyleCnt="0"/>
      <dgm:spPr/>
    </dgm:pt>
    <dgm:pt modelId="{507BB8CE-2CAA-5349-8506-803E6C07029B}" type="pres">
      <dgm:prSet presAssocID="{5F1477BB-0E2E-4925-BFA1-5CFD4E953A2C}" presName="thickLine" presStyleLbl="alignNode1" presStyleIdx="2" presStyleCnt="3"/>
      <dgm:spPr/>
    </dgm:pt>
    <dgm:pt modelId="{8D26FE47-9D55-5244-8B81-24A0BE4B83B8}" type="pres">
      <dgm:prSet presAssocID="{5F1477BB-0E2E-4925-BFA1-5CFD4E953A2C}" presName="horz1" presStyleCnt="0"/>
      <dgm:spPr/>
    </dgm:pt>
    <dgm:pt modelId="{5C98B3F4-E565-EA49-BBA7-730D55B5275B}" type="pres">
      <dgm:prSet presAssocID="{5F1477BB-0E2E-4925-BFA1-5CFD4E953A2C}" presName="tx1" presStyleLbl="revTx" presStyleIdx="2" presStyleCnt="3"/>
      <dgm:spPr/>
    </dgm:pt>
    <dgm:pt modelId="{01E377B3-2AE6-5848-90B1-6297787C2B8E}" type="pres">
      <dgm:prSet presAssocID="{5F1477BB-0E2E-4925-BFA1-5CFD4E953A2C}" presName="vert1" presStyleCnt="0"/>
      <dgm:spPr/>
    </dgm:pt>
  </dgm:ptLst>
  <dgm:cxnLst>
    <dgm:cxn modelId="{8C85A400-38A4-C147-A22D-FFB32A931847}" type="presOf" srcId="{59BDF69C-7528-4F1B-8759-85A4D9004D83}" destId="{648FB089-C1F0-BF41-8C41-F9AB6A532016}" srcOrd="0" destOrd="0" presId="urn:microsoft.com/office/officeart/2008/layout/LinedList"/>
    <dgm:cxn modelId="{86E0E336-AA7A-BB44-BA2F-465456506AC6}" type="presOf" srcId="{B5E2785A-EDE8-4E42-A079-74CB3DF2BDDD}" destId="{C62E2CA5-DCBA-FE40-B8FE-F17B3F43AEDB}" srcOrd="0" destOrd="0" presId="urn:microsoft.com/office/officeart/2008/layout/LinedList"/>
    <dgm:cxn modelId="{7A0F705A-BBFE-49C0-A7C4-0D4535510C96}" srcId="{B5E2785A-EDE8-4E42-A079-74CB3DF2BDDD}" destId="{59BDF69C-7528-4F1B-8759-85A4D9004D83}" srcOrd="0" destOrd="0" parTransId="{5A25974E-B200-4AAD-BE8D-A00C151EB82D}" sibTransId="{00824B01-4632-4260-917F-F7920536F4FE}"/>
    <dgm:cxn modelId="{A622D27D-7475-C64C-B030-E3C3557E704A}" type="presOf" srcId="{EB1520B6-F194-4F41-8F55-4CF5A2D127FB}" destId="{EA5E2B08-4B9B-8F4C-852F-DB4BEA81CC00}" srcOrd="0" destOrd="0" presId="urn:microsoft.com/office/officeart/2008/layout/LinedList"/>
    <dgm:cxn modelId="{816A2081-B85D-5345-B74F-3DFCB9B1667B}" type="presOf" srcId="{5F1477BB-0E2E-4925-BFA1-5CFD4E953A2C}" destId="{5C98B3F4-E565-EA49-BBA7-730D55B5275B}" srcOrd="0" destOrd="0" presId="urn:microsoft.com/office/officeart/2008/layout/LinedList"/>
    <dgm:cxn modelId="{4C5C5799-3FA3-4B1C-87C3-9784794B6921}" srcId="{B5E2785A-EDE8-4E42-A079-74CB3DF2BDDD}" destId="{EB1520B6-F194-4F41-8F55-4CF5A2D127FB}" srcOrd="1" destOrd="0" parTransId="{D680070F-03F1-4414-9F63-D2A9BD9E7154}" sibTransId="{C1F01CD5-2FB4-4C0D-84B7-DD67479303BE}"/>
    <dgm:cxn modelId="{1E61BBEC-2E92-45FF-9225-B645CCB90B47}" srcId="{B5E2785A-EDE8-4E42-A079-74CB3DF2BDDD}" destId="{5F1477BB-0E2E-4925-BFA1-5CFD4E953A2C}" srcOrd="2" destOrd="0" parTransId="{3C911054-B388-45C4-8B7F-84D6076FDBEB}" sibTransId="{B47A2B1B-A5BD-4992-9842-45FD8C7F00A5}"/>
    <dgm:cxn modelId="{3D35721A-1F37-F340-9201-9651A0BA203D}" type="presParOf" srcId="{C62E2CA5-DCBA-FE40-B8FE-F17B3F43AEDB}" destId="{E90970D3-7579-E34D-A1D8-D6B84E2BE348}" srcOrd="0" destOrd="0" presId="urn:microsoft.com/office/officeart/2008/layout/LinedList"/>
    <dgm:cxn modelId="{7DE7FEBC-0AE5-3D42-9BC3-DD4CC34576E2}" type="presParOf" srcId="{C62E2CA5-DCBA-FE40-B8FE-F17B3F43AEDB}" destId="{CD4D0CA5-6ED8-7F48-A5BF-165979073905}" srcOrd="1" destOrd="0" presId="urn:microsoft.com/office/officeart/2008/layout/LinedList"/>
    <dgm:cxn modelId="{7B6B9BD3-BD9A-9640-B9F1-4BFAA9E08BEB}" type="presParOf" srcId="{CD4D0CA5-6ED8-7F48-A5BF-165979073905}" destId="{648FB089-C1F0-BF41-8C41-F9AB6A532016}" srcOrd="0" destOrd="0" presId="urn:microsoft.com/office/officeart/2008/layout/LinedList"/>
    <dgm:cxn modelId="{24781D5B-B947-2443-9336-6706B1D0CC63}" type="presParOf" srcId="{CD4D0CA5-6ED8-7F48-A5BF-165979073905}" destId="{350557E9-411C-2041-87AB-BFB2338453E9}" srcOrd="1" destOrd="0" presId="urn:microsoft.com/office/officeart/2008/layout/LinedList"/>
    <dgm:cxn modelId="{64C36E1F-2B24-9648-A486-7E3549705E08}" type="presParOf" srcId="{C62E2CA5-DCBA-FE40-B8FE-F17B3F43AEDB}" destId="{448FE7DC-AE4A-D54D-97DD-1B1FA0E10051}" srcOrd="2" destOrd="0" presId="urn:microsoft.com/office/officeart/2008/layout/LinedList"/>
    <dgm:cxn modelId="{D18B2856-F040-954C-B34E-C30120CC0A36}" type="presParOf" srcId="{C62E2CA5-DCBA-FE40-B8FE-F17B3F43AEDB}" destId="{0D11E5D4-3254-C34D-B349-3C9130984E3A}" srcOrd="3" destOrd="0" presId="urn:microsoft.com/office/officeart/2008/layout/LinedList"/>
    <dgm:cxn modelId="{5D826C7E-11B7-1346-A5E4-BFF018EB10BC}" type="presParOf" srcId="{0D11E5D4-3254-C34D-B349-3C9130984E3A}" destId="{EA5E2B08-4B9B-8F4C-852F-DB4BEA81CC00}" srcOrd="0" destOrd="0" presId="urn:microsoft.com/office/officeart/2008/layout/LinedList"/>
    <dgm:cxn modelId="{CE1D75B2-EBEF-A446-9540-BF73ED2503CF}" type="presParOf" srcId="{0D11E5D4-3254-C34D-B349-3C9130984E3A}" destId="{C2D0491E-8784-7D42-B146-43D1A735F3D0}" srcOrd="1" destOrd="0" presId="urn:microsoft.com/office/officeart/2008/layout/LinedList"/>
    <dgm:cxn modelId="{E49BE52A-1EC8-1242-9638-05837B8E1E9B}" type="presParOf" srcId="{C62E2CA5-DCBA-FE40-B8FE-F17B3F43AEDB}" destId="{507BB8CE-2CAA-5349-8506-803E6C07029B}" srcOrd="4" destOrd="0" presId="urn:microsoft.com/office/officeart/2008/layout/LinedList"/>
    <dgm:cxn modelId="{F55C55AA-7C9E-234D-944F-8C302D1BE7E1}" type="presParOf" srcId="{C62E2CA5-DCBA-FE40-B8FE-F17B3F43AEDB}" destId="{8D26FE47-9D55-5244-8B81-24A0BE4B83B8}" srcOrd="5" destOrd="0" presId="urn:microsoft.com/office/officeart/2008/layout/LinedList"/>
    <dgm:cxn modelId="{7E0BD09D-7BC3-7343-A922-38E570D6BB4F}" type="presParOf" srcId="{8D26FE47-9D55-5244-8B81-24A0BE4B83B8}" destId="{5C98B3F4-E565-EA49-BBA7-730D55B5275B}" srcOrd="0" destOrd="0" presId="urn:microsoft.com/office/officeart/2008/layout/LinedList"/>
    <dgm:cxn modelId="{7ABC87AB-34DB-0446-8E47-D6FA357AFE2E}" type="presParOf" srcId="{8D26FE47-9D55-5244-8B81-24A0BE4B83B8}" destId="{01E377B3-2AE6-5848-90B1-6297787C2B8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E2785A-EDE8-4E42-A079-74CB3DF2BDDD}"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59BDF69C-7528-4F1B-8759-85A4D9004D83}">
      <dgm:prSet/>
      <dgm:spPr/>
      <dgm:t>
        <a:bodyPr/>
        <a:lstStyle/>
        <a:p>
          <a:pPr>
            <a:defRPr cap="all"/>
          </a:pPr>
          <a:r>
            <a:rPr lang="en-GB" b="1" dirty="0">
              <a:latin typeface="Times New Roman" panose="02020603050405020304" pitchFamily="18" charset="0"/>
              <a:cs typeface="Times New Roman" panose="02020603050405020304" pitchFamily="18" charset="0"/>
            </a:rPr>
            <a:t>'Road Safety Matters,' was conducted to delve into people' awareness, attitudes, and practices concerning road safety, aiming to uncover crucial insights that could guide effective interventions.</a:t>
          </a:r>
          <a:endParaRPr lang="en-US" dirty="0">
            <a:latin typeface="Times New Roman" panose="02020603050405020304" pitchFamily="18" charset="0"/>
            <a:cs typeface="Times New Roman" panose="02020603050405020304" pitchFamily="18" charset="0"/>
          </a:endParaRPr>
        </a:p>
      </dgm:t>
    </dgm:pt>
    <dgm:pt modelId="{5A25974E-B200-4AAD-BE8D-A00C151EB82D}" type="parTrans" cxnId="{7A0F705A-BBFE-49C0-A7C4-0D4535510C96}">
      <dgm:prSet/>
      <dgm:spPr/>
      <dgm:t>
        <a:bodyPr/>
        <a:lstStyle/>
        <a:p>
          <a:endParaRPr lang="en-US"/>
        </a:p>
      </dgm:t>
    </dgm:pt>
    <dgm:pt modelId="{00824B01-4632-4260-917F-F7920536F4FE}" type="sibTrans" cxnId="{7A0F705A-BBFE-49C0-A7C4-0D4535510C96}">
      <dgm:prSet phldrT="1"/>
      <dgm:spPr/>
      <dgm:t>
        <a:bodyPr/>
        <a:lstStyle/>
        <a:p>
          <a:endParaRPr lang="en-US"/>
        </a:p>
      </dgm:t>
    </dgm:pt>
    <dgm:pt modelId="{EB1520B6-F194-4F41-8F55-4CF5A2D127FB}">
      <dgm:prSet/>
      <dgm:spPr/>
      <dgm:t>
        <a:bodyPr/>
        <a:lstStyle/>
        <a:p>
          <a:pPr>
            <a:defRPr cap="all"/>
          </a:pPr>
          <a:r>
            <a:rPr lang="en-GB" b="1" dirty="0">
              <a:latin typeface="Times New Roman" panose="02020603050405020304" pitchFamily="18" charset="0"/>
              <a:cs typeface="Times New Roman" panose="02020603050405020304" pitchFamily="18" charset="0"/>
            </a:rPr>
            <a:t>Covering aspects from speed limit awareness to the understanding of the consequences of drink-driving, our study seeks to paint a comprehensive picture of people road safety knowledge</a:t>
          </a:r>
          <a:endParaRPr lang="en-US" dirty="0">
            <a:latin typeface="Times New Roman" panose="02020603050405020304" pitchFamily="18" charset="0"/>
            <a:cs typeface="Times New Roman" panose="02020603050405020304" pitchFamily="18" charset="0"/>
          </a:endParaRPr>
        </a:p>
      </dgm:t>
    </dgm:pt>
    <dgm:pt modelId="{D680070F-03F1-4414-9F63-D2A9BD9E7154}" type="parTrans" cxnId="{4C5C5799-3FA3-4B1C-87C3-9784794B6921}">
      <dgm:prSet/>
      <dgm:spPr/>
      <dgm:t>
        <a:bodyPr/>
        <a:lstStyle/>
        <a:p>
          <a:endParaRPr lang="en-US"/>
        </a:p>
      </dgm:t>
    </dgm:pt>
    <dgm:pt modelId="{C1F01CD5-2FB4-4C0D-84B7-DD67479303BE}" type="sibTrans" cxnId="{4C5C5799-3FA3-4B1C-87C3-9784794B6921}">
      <dgm:prSet phldrT="2"/>
      <dgm:spPr/>
      <dgm:t>
        <a:bodyPr/>
        <a:lstStyle/>
        <a:p>
          <a:endParaRPr lang="en-US"/>
        </a:p>
      </dgm:t>
    </dgm:pt>
    <dgm:pt modelId="{F1C2D74C-F8B7-C14D-81F2-E044D6F980A0}" type="pres">
      <dgm:prSet presAssocID="{B5E2785A-EDE8-4E42-A079-74CB3DF2BDDD}" presName="hierChild1" presStyleCnt="0">
        <dgm:presLayoutVars>
          <dgm:chPref val="1"/>
          <dgm:dir/>
          <dgm:animOne val="branch"/>
          <dgm:animLvl val="lvl"/>
          <dgm:resizeHandles/>
        </dgm:presLayoutVars>
      </dgm:prSet>
      <dgm:spPr/>
    </dgm:pt>
    <dgm:pt modelId="{FAF65F15-FD1B-824D-A694-35A831D3F581}" type="pres">
      <dgm:prSet presAssocID="{59BDF69C-7528-4F1B-8759-85A4D9004D83}" presName="hierRoot1" presStyleCnt="0"/>
      <dgm:spPr/>
    </dgm:pt>
    <dgm:pt modelId="{F0FF7589-9D19-E546-9AF0-04F2154AD422}" type="pres">
      <dgm:prSet presAssocID="{59BDF69C-7528-4F1B-8759-85A4D9004D83}" presName="composite" presStyleCnt="0"/>
      <dgm:spPr/>
    </dgm:pt>
    <dgm:pt modelId="{97226F32-D15C-5A47-BF19-F2674BE0D460}" type="pres">
      <dgm:prSet presAssocID="{59BDF69C-7528-4F1B-8759-85A4D9004D83}" presName="background" presStyleLbl="node0" presStyleIdx="0" presStyleCnt="2"/>
      <dgm:spPr/>
    </dgm:pt>
    <dgm:pt modelId="{23760696-0987-9045-B0C6-07F4B97D2C84}" type="pres">
      <dgm:prSet presAssocID="{59BDF69C-7528-4F1B-8759-85A4D9004D83}" presName="text" presStyleLbl="fgAcc0" presStyleIdx="0" presStyleCnt="2">
        <dgm:presLayoutVars>
          <dgm:chPref val="3"/>
        </dgm:presLayoutVars>
      </dgm:prSet>
      <dgm:spPr/>
    </dgm:pt>
    <dgm:pt modelId="{D8388B53-9582-694D-87EF-0E51DBEEADA8}" type="pres">
      <dgm:prSet presAssocID="{59BDF69C-7528-4F1B-8759-85A4D9004D83}" presName="hierChild2" presStyleCnt="0"/>
      <dgm:spPr/>
    </dgm:pt>
    <dgm:pt modelId="{EF4F4B61-8D46-A145-BBD0-1F01DA07E59E}" type="pres">
      <dgm:prSet presAssocID="{EB1520B6-F194-4F41-8F55-4CF5A2D127FB}" presName="hierRoot1" presStyleCnt="0"/>
      <dgm:spPr/>
    </dgm:pt>
    <dgm:pt modelId="{819F3FD8-8C09-9B48-9C28-87F9909CB766}" type="pres">
      <dgm:prSet presAssocID="{EB1520B6-F194-4F41-8F55-4CF5A2D127FB}" presName="composite" presStyleCnt="0"/>
      <dgm:spPr/>
    </dgm:pt>
    <dgm:pt modelId="{84445B04-BB36-D742-ADC1-7E7C2CA3FD44}" type="pres">
      <dgm:prSet presAssocID="{EB1520B6-F194-4F41-8F55-4CF5A2D127FB}" presName="background" presStyleLbl="node0" presStyleIdx="1" presStyleCnt="2"/>
      <dgm:spPr/>
    </dgm:pt>
    <dgm:pt modelId="{BD4A1716-114D-FE43-9274-D3EAF7993D7F}" type="pres">
      <dgm:prSet presAssocID="{EB1520B6-F194-4F41-8F55-4CF5A2D127FB}" presName="text" presStyleLbl="fgAcc0" presStyleIdx="1" presStyleCnt="2">
        <dgm:presLayoutVars>
          <dgm:chPref val="3"/>
        </dgm:presLayoutVars>
      </dgm:prSet>
      <dgm:spPr/>
    </dgm:pt>
    <dgm:pt modelId="{63366BD5-0E05-F645-8CF3-679C065A0926}" type="pres">
      <dgm:prSet presAssocID="{EB1520B6-F194-4F41-8F55-4CF5A2D127FB}" presName="hierChild2" presStyleCnt="0"/>
      <dgm:spPr/>
    </dgm:pt>
  </dgm:ptLst>
  <dgm:cxnLst>
    <dgm:cxn modelId="{A01B4912-9CD0-CB41-B1A6-5E84312ACE7A}" type="presOf" srcId="{EB1520B6-F194-4F41-8F55-4CF5A2D127FB}" destId="{BD4A1716-114D-FE43-9274-D3EAF7993D7F}" srcOrd="0" destOrd="0" presId="urn:microsoft.com/office/officeart/2005/8/layout/hierarchy1"/>
    <dgm:cxn modelId="{27473821-A7EE-484C-9A98-DFD2257FFDA0}" type="presOf" srcId="{B5E2785A-EDE8-4E42-A079-74CB3DF2BDDD}" destId="{F1C2D74C-F8B7-C14D-81F2-E044D6F980A0}" srcOrd="0" destOrd="0" presId="urn:microsoft.com/office/officeart/2005/8/layout/hierarchy1"/>
    <dgm:cxn modelId="{7A0F705A-BBFE-49C0-A7C4-0D4535510C96}" srcId="{B5E2785A-EDE8-4E42-A079-74CB3DF2BDDD}" destId="{59BDF69C-7528-4F1B-8759-85A4D9004D83}" srcOrd="0" destOrd="0" parTransId="{5A25974E-B200-4AAD-BE8D-A00C151EB82D}" sibTransId="{00824B01-4632-4260-917F-F7920536F4FE}"/>
    <dgm:cxn modelId="{82669E7B-8971-2F40-8BA6-E517CF90C335}" type="presOf" srcId="{59BDF69C-7528-4F1B-8759-85A4D9004D83}" destId="{23760696-0987-9045-B0C6-07F4B97D2C84}" srcOrd="0" destOrd="0" presId="urn:microsoft.com/office/officeart/2005/8/layout/hierarchy1"/>
    <dgm:cxn modelId="{4C5C5799-3FA3-4B1C-87C3-9784794B6921}" srcId="{B5E2785A-EDE8-4E42-A079-74CB3DF2BDDD}" destId="{EB1520B6-F194-4F41-8F55-4CF5A2D127FB}" srcOrd="1" destOrd="0" parTransId="{D680070F-03F1-4414-9F63-D2A9BD9E7154}" sibTransId="{C1F01CD5-2FB4-4C0D-84B7-DD67479303BE}"/>
    <dgm:cxn modelId="{563E2C46-C327-A444-87BF-C097F6CB1173}" type="presParOf" srcId="{F1C2D74C-F8B7-C14D-81F2-E044D6F980A0}" destId="{FAF65F15-FD1B-824D-A694-35A831D3F581}" srcOrd="0" destOrd="0" presId="urn:microsoft.com/office/officeart/2005/8/layout/hierarchy1"/>
    <dgm:cxn modelId="{4E6E104B-CEA2-2F40-8085-D97E145DEE2F}" type="presParOf" srcId="{FAF65F15-FD1B-824D-A694-35A831D3F581}" destId="{F0FF7589-9D19-E546-9AF0-04F2154AD422}" srcOrd="0" destOrd="0" presId="urn:microsoft.com/office/officeart/2005/8/layout/hierarchy1"/>
    <dgm:cxn modelId="{19658D28-B372-A241-A930-9AB7FB2E12D5}" type="presParOf" srcId="{F0FF7589-9D19-E546-9AF0-04F2154AD422}" destId="{97226F32-D15C-5A47-BF19-F2674BE0D460}" srcOrd="0" destOrd="0" presId="urn:microsoft.com/office/officeart/2005/8/layout/hierarchy1"/>
    <dgm:cxn modelId="{ECE7CB7C-FFFE-E04D-AD28-B7D7BAA155CB}" type="presParOf" srcId="{F0FF7589-9D19-E546-9AF0-04F2154AD422}" destId="{23760696-0987-9045-B0C6-07F4B97D2C84}" srcOrd="1" destOrd="0" presId="urn:microsoft.com/office/officeart/2005/8/layout/hierarchy1"/>
    <dgm:cxn modelId="{8AC39569-2D48-564B-AC1B-B1B51E8C8931}" type="presParOf" srcId="{FAF65F15-FD1B-824D-A694-35A831D3F581}" destId="{D8388B53-9582-694D-87EF-0E51DBEEADA8}" srcOrd="1" destOrd="0" presId="urn:microsoft.com/office/officeart/2005/8/layout/hierarchy1"/>
    <dgm:cxn modelId="{5669FBC7-64BC-B64C-8E9E-C4173724F378}" type="presParOf" srcId="{F1C2D74C-F8B7-C14D-81F2-E044D6F980A0}" destId="{EF4F4B61-8D46-A145-BBD0-1F01DA07E59E}" srcOrd="1" destOrd="0" presId="urn:microsoft.com/office/officeart/2005/8/layout/hierarchy1"/>
    <dgm:cxn modelId="{2F71E5AF-AE7C-7D4B-8C9B-6469C07DA312}" type="presParOf" srcId="{EF4F4B61-8D46-A145-BBD0-1F01DA07E59E}" destId="{819F3FD8-8C09-9B48-9C28-87F9909CB766}" srcOrd="0" destOrd="0" presId="urn:microsoft.com/office/officeart/2005/8/layout/hierarchy1"/>
    <dgm:cxn modelId="{5BF81653-054B-564A-AEE2-0DDBCEED5CFB}" type="presParOf" srcId="{819F3FD8-8C09-9B48-9C28-87F9909CB766}" destId="{84445B04-BB36-D742-ADC1-7E7C2CA3FD44}" srcOrd="0" destOrd="0" presId="urn:microsoft.com/office/officeart/2005/8/layout/hierarchy1"/>
    <dgm:cxn modelId="{79C6D2AD-FAE7-8943-AEE7-347C6F991E9D}" type="presParOf" srcId="{819F3FD8-8C09-9B48-9C28-87F9909CB766}" destId="{BD4A1716-114D-FE43-9274-D3EAF7993D7F}" srcOrd="1" destOrd="0" presId="urn:microsoft.com/office/officeart/2005/8/layout/hierarchy1"/>
    <dgm:cxn modelId="{BBD0AC6C-18EC-3444-A26D-D649D143F773}" type="presParOf" srcId="{EF4F4B61-8D46-A145-BBD0-1F01DA07E59E}" destId="{63366BD5-0E05-F645-8CF3-679C065A092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1461A5-FA48-4E89-B847-22FF8A91355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39DAD5D1-3716-4DDC-94CB-BFB7FEDD3189}">
      <dgm:prSet/>
      <dgm:spPr/>
      <dgm:t>
        <a:bodyPr/>
        <a:lstStyle/>
        <a:p>
          <a:pPr>
            <a:lnSpc>
              <a:spcPct val="100000"/>
            </a:lnSpc>
          </a:pPr>
          <a:r>
            <a:rPr lang="en-IN" b="0" i="0" dirty="0">
              <a:latin typeface="Times New Roman" panose="02020603050405020304" pitchFamily="18" charset="0"/>
              <a:cs typeface="Times New Roman" panose="02020603050405020304" pitchFamily="18" charset="0"/>
            </a:rPr>
            <a:t>Evaluate awareness of key road safety rules and regulations.</a:t>
          </a:r>
          <a:endParaRPr lang="en-US" dirty="0">
            <a:latin typeface="Times New Roman" panose="02020603050405020304" pitchFamily="18" charset="0"/>
            <a:cs typeface="Times New Roman" panose="02020603050405020304" pitchFamily="18" charset="0"/>
          </a:endParaRPr>
        </a:p>
      </dgm:t>
    </dgm:pt>
    <dgm:pt modelId="{9C87376A-6E32-4421-AC9B-1AE1DEBB0ED0}" type="parTrans" cxnId="{F8DC5EB0-8412-4C3C-A1E8-B410C43A38CC}">
      <dgm:prSet/>
      <dgm:spPr/>
      <dgm:t>
        <a:bodyPr/>
        <a:lstStyle/>
        <a:p>
          <a:endParaRPr lang="en-US"/>
        </a:p>
      </dgm:t>
    </dgm:pt>
    <dgm:pt modelId="{AB282BEA-5C4B-4DD2-9C64-154232D963E5}" type="sibTrans" cxnId="{F8DC5EB0-8412-4C3C-A1E8-B410C43A38CC}">
      <dgm:prSet/>
      <dgm:spPr/>
      <dgm:t>
        <a:bodyPr/>
        <a:lstStyle/>
        <a:p>
          <a:endParaRPr lang="en-US"/>
        </a:p>
      </dgm:t>
    </dgm:pt>
    <dgm:pt modelId="{B5F36F60-0DC2-4375-92CA-752B8D16CFC8}">
      <dgm:prSet/>
      <dgm:spPr/>
      <dgm:t>
        <a:bodyPr/>
        <a:lstStyle/>
        <a:p>
          <a:pPr>
            <a:lnSpc>
              <a:spcPct val="100000"/>
            </a:lnSpc>
          </a:pPr>
          <a:r>
            <a:rPr lang="en-IN" b="0" i="0" dirty="0">
              <a:latin typeface="Times New Roman" panose="02020603050405020304" pitchFamily="18" charset="0"/>
              <a:cs typeface="Times New Roman" panose="02020603050405020304" pitchFamily="18" charset="0"/>
            </a:rPr>
            <a:t>Assess the status and knowledge of road safety practices.</a:t>
          </a:r>
          <a:endParaRPr lang="en-US" dirty="0">
            <a:latin typeface="Times New Roman" panose="02020603050405020304" pitchFamily="18" charset="0"/>
            <a:cs typeface="Times New Roman" panose="02020603050405020304" pitchFamily="18" charset="0"/>
          </a:endParaRPr>
        </a:p>
      </dgm:t>
    </dgm:pt>
    <dgm:pt modelId="{2254FAE6-3809-48CC-90AB-B26676E94080}" type="parTrans" cxnId="{8DF51E87-16DC-4B64-A440-87A4BA724584}">
      <dgm:prSet/>
      <dgm:spPr/>
      <dgm:t>
        <a:bodyPr/>
        <a:lstStyle/>
        <a:p>
          <a:endParaRPr lang="en-US"/>
        </a:p>
      </dgm:t>
    </dgm:pt>
    <dgm:pt modelId="{8C79EC70-F71A-418E-8C84-F6A05FC74566}" type="sibTrans" cxnId="{8DF51E87-16DC-4B64-A440-87A4BA724584}">
      <dgm:prSet/>
      <dgm:spPr/>
      <dgm:t>
        <a:bodyPr/>
        <a:lstStyle/>
        <a:p>
          <a:endParaRPr lang="en-US"/>
        </a:p>
      </dgm:t>
    </dgm:pt>
    <dgm:pt modelId="{DAC44961-1EB4-49D9-87E7-EBCF56A2006E}">
      <dgm:prSet/>
      <dgm:spPr/>
      <dgm:t>
        <a:bodyPr/>
        <a:lstStyle/>
        <a:p>
          <a:pPr>
            <a:lnSpc>
              <a:spcPct val="100000"/>
            </a:lnSpc>
          </a:pPr>
          <a:r>
            <a:rPr lang="en-IN" b="0" i="0" dirty="0">
              <a:latin typeface="Times New Roman" panose="02020603050405020304" pitchFamily="18" charset="0"/>
              <a:cs typeface="Times New Roman" panose="02020603050405020304" pitchFamily="18" charset="0"/>
            </a:rPr>
            <a:t>Gather information on the reasons behind traffic accidents.</a:t>
          </a:r>
          <a:endParaRPr lang="en-US" dirty="0">
            <a:latin typeface="Times New Roman" panose="02020603050405020304" pitchFamily="18" charset="0"/>
            <a:cs typeface="Times New Roman" panose="02020603050405020304" pitchFamily="18" charset="0"/>
          </a:endParaRPr>
        </a:p>
      </dgm:t>
    </dgm:pt>
    <dgm:pt modelId="{38DBFE45-94B0-42BD-B202-FECAD8396FD1}" type="parTrans" cxnId="{F0E95CD8-94CA-4245-99C2-2BCE1EF7C9B4}">
      <dgm:prSet/>
      <dgm:spPr/>
      <dgm:t>
        <a:bodyPr/>
        <a:lstStyle/>
        <a:p>
          <a:endParaRPr lang="en-US"/>
        </a:p>
      </dgm:t>
    </dgm:pt>
    <dgm:pt modelId="{82B5D837-635E-4672-996E-571482295AE3}" type="sibTrans" cxnId="{F0E95CD8-94CA-4245-99C2-2BCE1EF7C9B4}">
      <dgm:prSet/>
      <dgm:spPr/>
      <dgm:t>
        <a:bodyPr/>
        <a:lstStyle/>
        <a:p>
          <a:endParaRPr lang="en-US"/>
        </a:p>
      </dgm:t>
    </dgm:pt>
    <dgm:pt modelId="{F0E9D318-61C4-4915-B131-1E7F82C53FAE}" type="pres">
      <dgm:prSet presAssocID="{A91461A5-FA48-4E89-B847-22FF8A913554}" presName="root" presStyleCnt="0">
        <dgm:presLayoutVars>
          <dgm:dir/>
          <dgm:resizeHandles val="exact"/>
        </dgm:presLayoutVars>
      </dgm:prSet>
      <dgm:spPr/>
    </dgm:pt>
    <dgm:pt modelId="{E4EF2E12-DDA0-4ABC-85DC-A022817A3248}" type="pres">
      <dgm:prSet presAssocID="{39DAD5D1-3716-4DDC-94CB-BFB7FEDD3189}" presName="compNode" presStyleCnt="0"/>
      <dgm:spPr/>
    </dgm:pt>
    <dgm:pt modelId="{9127F1B5-549D-419A-BE74-2F5585791B68}" type="pres">
      <dgm:prSet presAssocID="{39DAD5D1-3716-4DDC-94CB-BFB7FEDD3189}" presName="bgRect" presStyleLbl="bgShp" presStyleIdx="0" presStyleCnt="3"/>
      <dgm:spPr/>
    </dgm:pt>
    <dgm:pt modelId="{DD3360B8-42F7-4C99-90AF-722F3E234DAA}" type="pres">
      <dgm:prSet presAssocID="{39DAD5D1-3716-4DDC-94CB-BFB7FEDD31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ffic cone"/>
        </a:ext>
      </dgm:extLst>
    </dgm:pt>
    <dgm:pt modelId="{7B645688-2526-4170-991C-55C996E16957}" type="pres">
      <dgm:prSet presAssocID="{39DAD5D1-3716-4DDC-94CB-BFB7FEDD3189}" presName="spaceRect" presStyleCnt="0"/>
      <dgm:spPr/>
    </dgm:pt>
    <dgm:pt modelId="{99DA014B-480A-4AB2-A57D-694AFD8C0D86}" type="pres">
      <dgm:prSet presAssocID="{39DAD5D1-3716-4DDC-94CB-BFB7FEDD3189}" presName="parTx" presStyleLbl="revTx" presStyleIdx="0" presStyleCnt="3">
        <dgm:presLayoutVars>
          <dgm:chMax val="0"/>
          <dgm:chPref val="0"/>
        </dgm:presLayoutVars>
      </dgm:prSet>
      <dgm:spPr/>
    </dgm:pt>
    <dgm:pt modelId="{4D88F9DD-1901-436E-8882-F47151519451}" type="pres">
      <dgm:prSet presAssocID="{AB282BEA-5C4B-4DD2-9C64-154232D963E5}" presName="sibTrans" presStyleCnt="0"/>
      <dgm:spPr/>
    </dgm:pt>
    <dgm:pt modelId="{6EBDC72B-3977-49A5-A4CA-B195FCAFF03F}" type="pres">
      <dgm:prSet presAssocID="{B5F36F60-0DC2-4375-92CA-752B8D16CFC8}" presName="compNode" presStyleCnt="0"/>
      <dgm:spPr/>
    </dgm:pt>
    <dgm:pt modelId="{6FE75BB3-08A9-4E5E-ADA3-853F6674DD43}" type="pres">
      <dgm:prSet presAssocID="{B5F36F60-0DC2-4375-92CA-752B8D16CFC8}" presName="bgRect" presStyleLbl="bgShp" presStyleIdx="1" presStyleCnt="3"/>
      <dgm:spPr/>
    </dgm:pt>
    <dgm:pt modelId="{22D01763-3371-47DF-8850-A3974CF3753D}" type="pres">
      <dgm:prSet presAssocID="{B5F36F60-0DC2-4375-92CA-752B8D16CF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71D4C3B-7144-4B03-95B8-44AE39D0A5C9}" type="pres">
      <dgm:prSet presAssocID="{B5F36F60-0DC2-4375-92CA-752B8D16CFC8}" presName="spaceRect" presStyleCnt="0"/>
      <dgm:spPr/>
    </dgm:pt>
    <dgm:pt modelId="{C437DDC1-8290-4631-B629-C2B6D47245B8}" type="pres">
      <dgm:prSet presAssocID="{B5F36F60-0DC2-4375-92CA-752B8D16CFC8}" presName="parTx" presStyleLbl="revTx" presStyleIdx="1" presStyleCnt="3">
        <dgm:presLayoutVars>
          <dgm:chMax val="0"/>
          <dgm:chPref val="0"/>
        </dgm:presLayoutVars>
      </dgm:prSet>
      <dgm:spPr/>
    </dgm:pt>
    <dgm:pt modelId="{97C5C191-046F-436B-A870-CD10BDF089D1}" type="pres">
      <dgm:prSet presAssocID="{8C79EC70-F71A-418E-8C84-F6A05FC74566}" presName="sibTrans" presStyleCnt="0"/>
      <dgm:spPr/>
    </dgm:pt>
    <dgm:pt modelId="{FF026BC8-5A07-4195-A0E3-E4A9BA937327}" type="pres">
      <dgm:prSet presAssocID="{DAC44961-1EB4-49D9-87E7-EBCF56A2006E}" presName="compNode" presStyleCnt="0"/>
      <dgm:spPr/>
    </dgm:pt>
    <dgm:pt modelId="{C353D49E-8BE2-46B7-B83A-1483949067D0}" type="pres">
      <dgm:prSet presAssocID="{DAC44961-1EB4-49D9-87E7-EBCF56A2006E}" presName="bgRect" presStyleLbl="bgShp" presStyleIdx="2" presStyleCnt="3"/>
      <dgm:spPr/>
    </dgm:pt>
    <dgm:pt modelId="{42D48FC7-D70F-4E18-A355-50253434F886}" type="pres">
      <dgm:prSet presAssocID="{DAC44961-1EB4-49D9-87E7-EBCF56A200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ffic Light"/>
        </a:ext>
      </dgm:extLst>
    </dgm:pt>
    <dgm:pt modelId="{4E865FF8-B96D-4612-918F-2704256DE72C}" type="pres">
      <dgm:prSet presAssocID="{DAC44961-1EB4-49D9-87E7-EBCF56A2006E}" presName="spaceRect" presStyleCnt="0"/>
      <dgm:spPr/>
    </dgm:pt>
    <dgm:pt modelId="{25EF977B-A27E-42EF-BA7B-26AF507166E3}" type="pres">
      <dgm:prSet presAssocID="{DAC44961-1EB4-49D9-87E7-EBCF56A2006E}" presName="parTx" presStyleLbl="revTx" presStyleIdx="2" presStyleCnt="3">
        <dgm:presLayoutVars>
          <dgm:chMax val="0"/>
          <dgm:chPref val="0"/>
        </dgm:presLayoutVars>
      </dgm:prSet>
      <dgm:spPr/>
    </dgm:pt>
  </dgm:ptLst>
  <dgm:cxnLst>
    <dgm:cxn modelId="{22E88771-7567-264E-AAFE-276D01A979ED}" type="presOf" srcId="{A91461A5-FA48-4E89-B847-22FF8A913554}" destId="{F0E9D318-61C4-4915-B131-1E7F82C53FAE}" srcOrd="0" destOrd="0" presId="urn:microsoft.com/office/officeart/2018/2/layout/IconVerticalSolidList"/>
    <dgm:cxn modelId="{38CDFB76-55C5-5141-8025-36419B547522}" type="presOf" srcId="{B5F36F60-0DC2-4375-92CA-752B8D16CFC8}" destId="{C437DDC1-8290-4631-B629-C2B6D47245B8}" srcOrd="0" destOrd="0" presId="urn:microsoft.com/office/officeart/2018/2/layout/IconVerticalSolidList"/>
    <dgm:cxn modelId="{8DF51E87-16DC-4B64-A440-87A4BA724584}" srcId="{A91461A5-FA48-4E89-B847-22FF8A913554}" destId="{B5F36F60-0DC2-4375-92CA-752B8D16CFC8}" srcOrd="1" destOrd="0" parTransId="{2254FAE6-3809-48CC-90AB-B26676E94080}" sibTransId="{8C79EC70-F71A-418E-8C84-F6A05FC74566}"/>
    <dgm:cxn modelId="{40C8FF9C-5578-C542-970A-A565F9EC2355}" type="presOf" srcId="{39DAD5D1-3716-4DDC-94CB-BFB7FEDD3189}" destId="{99DA014B-480A-4AB2-A57D-694AFD8C0D86}" srcOrd="0" destOrd="0" presId="urn:microsoft.com/office/officeart/2018/2/layout/IconVerticalSolidList"/>
    <dgm:cxn modelId="{F8DC5EB0-8412-4C3C-A1E8-B410C43A38CC}" srcId="{A91461A5-FA48-4E89-B847-22FF8A913554}" destId="{39DAD5D1-3716-4DDC-94CB-BFB7FEDD3189}" srcOrd="0" destOrd="0" parTransId="{9C87376A-6E32-4421-AC9B-1AE1DEBB0ED0}" sibTransId="{AB282BEA-5C4B-4DD2-9C64-154232D963E5}"/>
    <dgm:cxn modelId="{733DC2D2-36ED-0440-9403-9A87626E110A}" type="presOf" srcId="{DAC44961-1EB4-49D9-87E7-EBCF56A2006E}" destId="{25EF977B-A27E-42EF-BA7B-26AF507166E3}" srcOrd="0" destOrd="0" presId="urn:microsoft.com/office/officeart/2018/2/layout/IconVerticalSolidList"/>
    <dgm:cxn modelId="{F0E95CD8-94CA-4245-99C2-2BCE1EF7C9B4}" srcId="{A91461A5-FA48-4E89-B847-22FF8A913554}" destId="{DAC44961-1EB4-49D9-87E7-EBCF56A2006E}" srcOrd="2" destOrd="0" parTransId="{38DBFE45-94B0-42BD-B202-FECAD8396FD1}" sibTransId="{82B5D837-635E-4672-996E-571482295AE3}"/>
    <dgm:cxn modelId="{A71AE4BA-9B44-F743-99DF-AD86E8CB97B7}" type="presParOf" srcId="{F0E9D318-61C4-4915-B131-1E7F82C53FAE}" destId="{E4EF2E12-DDA0-4ABC-85DC-A022817A3248}" srcOrd="0" destOrd="0" presId="urn:microsoft.com/office/officeart/2018/2/layout/IconVerticalSolidList"/>
    <dgm:cxn modelId="{3C4F559E-A277-EC46-B092-BE8D9CC57A3E}" type="presParOf" srcId="{E4EF2E12-DDA0-4ABC-85DC-A022817A3248}" destId="{9127F1B5-549D-419A-BE74-2F5585791B68}" srcOrd="0" destOrd="0" presId="urn:microsoft.com/office/officeart/2018/2/layout/IconVerticalSolidList"/>
    <dgm:cxn modelId="{40260D51-4D7A-FD40-B798-05798714E086}" type="presParOf" srcId="{E4EF2E12-DDA0-4ABC-85DC-A022817A3248}" destId="{DD3360B8-42F7-4C99-90AF-722F3E234DAA}" srcOrd="1" destOrd="0" presId="urn:microsoft.com/office/officeart/2018/2/layout/IconVerticalSolidList"/>
    <dgm:cxn modelId="{E020E8AA-1412-204D-8EA4-F32590379770}" type="presParOf" srcId="{E4EF2E12-DDA0-4ABC-85DC-A022817A3248}" destId="{7B645688-2526-4170-991C-55C996E16957}" srcOrd="2" destOrd="0" presId="urn:microsoft.com/office/officeart/2018/2/layout/IconVerticalSolidList"/>
    <dgm:cxn modelId="{DE567FD4-B5BE-1F4A-B7A2-41C266D40AA1}" type="presParOf" srcId="{E4EF2E12-DDA0-4ABC-85DC-A022817A3248}" destId="{99DA014B-480A-4AB2-A57D-694AFD8C0D86}" srcOrd="3" destOrd="0" presId="urn:microsoft.com/office/officeart/2018/2/layout/IconVerticalSolidList"/>
    <dgm:cxn modelId="{BD027708-250D-3C4F-AF60-FA91C4D909DE}" type="presParOf" srcId="{F0E9D318-61C4-4915-B131-1E7F82C53FAE}" destId="{4D88F9DD-1901-436E-8882-F47151519451}" srcOrd="1" destOrd="0" presId="urn:microsoft.com/office/officeart/2018/2/layout/IconVerticalSolidList"/>
    <dgm:cxn modelId="{0B20F48F-22B4-284A-805D-DF27484F15EF}" type="presParOf" srcId="{F0E9D318-61C4-4915-B131-1E7F82C53FAE}" destId="{6EBDC72B-3977-49A5-A4CA-B195FCAFF03F}" srcOrd="2" destOrd="0" presId="urn:microsoft.com/office/officeart/2018/2/layout/IconVerticalSolidList"/>
    <dgm:cxn modelId="{3F5A3CD3-05B1-2342-9DB4-0B0A24557D9C}" type="presParOf" srcId="{6EBDC72B-3977-49A5-A4CA-B195FCAFF03F}" destId="{6FE75BB3-08A9-4E5E-ADA3-853F6674DD43}" srcOrd="0" destOrd="0" presId="urn:microsoft.com/office/officeart/2018/2/layout/IconVerticalSolidList"/>
    <dgm:cxn modelId="{5E553DEA-B917-1740-9159-86BAE5FA1094}" type="presParOf" srcId="{6EBDC72B-3977-49A5-A4CA-B195FCAFF03F}" destId="{22D01763-3371-47DF-8850-A3974CF3753D}" srcOrd="1" destOrd="0" presId="urn:microsoft.com/office/officeart/2018/2/layout/IconVerticalSolidList"/>
    <dgm:cxn modelId="{43E32117-29FD-8E4C-B8C9-183A44C92CF6}" type="presParOf" srcId="{6EBDC72B-3977-49A5-A4CA-B195FCAFF03F}" destId="{E71D4C3B-7144-4B03-95B8-44AE39D0A5C9}" srcOrd="2" destOrd="0" presId="urn:microsoft.com/office/officeart/2018/2/layout/IconVerticalSolidList"/>
    <dgm:cxn modelId="{A157BC1B-2C73-E24E-98F2-9E6FF5975B1A}" type="presParOf" srcId="{6EBDC72B-3977-49A5-A4CA-B195FCAFF03F}" destId="{C437DDC1-8290-4631-B629-C2B6D47245B8}" srcOrd="3" destOrd="0" presId="urn:microsoft.com/office/officeart/2018/2/layout/IconVerticalSolidList"/>
    <dgm:cxn modelId="{FE748B7C-BD5C-FB4A-B324-36284AB5C5D4}" type="presParOf" srcId="{F0E9D318-61C4-4915-B131-1E7F82C53FAE}" destId="{97C5C191-046F-436B-A870-CD10BDF089D1}" srcOrd="3" destOrd="0" presId="urn:microsoft.com/office/officeart/2018/2/layout/IconVerticalSolidList"/>
    <dgm:cxn modelId="{6D542FAD-B231-8441-ABA1-3DA2417B8E00}" type="presParOf" srcId="{F0E9D318-61C4-4915-B131-1E7F82C53FAE}" destId="{FF026BC8-5A07-4195-A0E3-E4A9BA937327}" srcOrd="4" destOrd="0" presId="urn:microsoft.com/office/officeart/2018/2/layout/IconVerticalSolidList"/>
    <dgm:cxn modelId="{1FAE3C3C-0DCD-1442-8F6B-E5CB45A6F8D9}" type="presParOf" srcId="{FF026BC8-5A07-4195-A0E3-E4A9BA937327}" destId="{C353D49E-8BE2-46B7-B83A-1483949067D0}" srcOrd="0" destOrd="0" presId="urn:microsoft.com/office/officeart/2018/2/layout/IconVerticalSolidList"/>
    <dgm:cxn modelId="{5F570AF4-1225-414C-B912-65D283CEA832}" type="presParOf" srcId="{FF026BC8-5A07-4195-A0E3-E4A9BA937327}" destId="{42D48FC7-D70F-4E18-A355-50253434F886}" srcOrd="1" destOrd="0" presId="urn:microsoft.com/office/officeart/2018/2/layout/IconVerticalSolidList"/>
    <dgm:cxn modelId="{4744C5E4-6127-2745-AD33-8D2AEE9CCF72}" type="presParOf" srcId="{FF026BC8-5A07-4195-A0E3-E4A9BA937327}" destId="{4E865FF8-B96D-4612-918F-2704256DE72C}" srcOrd="2" destOrd="0" presId="urn:microsoft.com/office/officeart/2018/2/layout/IconVerticalSolidList"/>
    <dgm:cxn modelId="{D26A78C1-70DC-C845-8230-290C88F0B3B5}" type="presParOf" srcId="{FF026BC8-5A07-4195-A0E3-E4A9BA937327}" destId="{25EF977B-A27E-42EF-BA7B-26AF507166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3884ED-1C50-4CD6-A0D9-06E2DB703008}"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15957027-1149-458E-8378-D950BF3F1FF2}">
      <dgm:prSet/>
      <dgm:spPr/>
      <dgm:t>
        <a:bodyPr/>
        <a:lstStyle/>
        <a:p>
          <a:r>
            <a:rPr lang="en-US" b="1" dirty="0">
              <a:latin typeface="Times New Roman" panose="02020603050405020304" pitchFamily="18" charset="0"/>
              <a:cs typeface="Times New Roman" panose="02020603050405020304" pitchFamily="18" charset="0"/>
            </a:rPr>
            <a:t>Collaboration with ICSSR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This survey was conducted in collaboration with the ICSSR team lead by Mr Hannu, focusing on gathering crucial data on road safety awareness among students.</a:t>
          </a:r>
        </a:p>
      </dgm:t>
    </dgm:pt>
    <dgm:pt modelId="{0074B302-310D-4FE1-AA88-358B81D13A18}" type="parTrans" cxnId="{049739B0-FFB5-47EB-9C26-EB349D88CDA4}">
      <dgm:prSet/>
      <dgm:spPr/>
      <dgm:t>
        <a:bodyPr/>
        <a:lstStyle/>
        <a:p>
          <a:endParaRPr lang="en-US"/>
        </a:p>
      </dgm:t>
    </dgm:pt>
    <dgm:pt modelId="{DCBE355A-BB8A-4E31-894B-1675F8325E1D}" type="sibTrans" cxnId="{049739B0-FFB5-47EB-9C26-EB349D88CDA4}">
      <dgm:prSet/>
      <dgm:spPr/>
      <dgm:t>
        <a:bodyPr/>
        <a:lstStyle/>
        <a:p>
          <a:endParaRPr lang="en-US"/>
        </a:p>
      </dgm:t>
    </dgm:pt>
    <dgm:pt modelId="{63AD1561-90EC-46DF-A458-49EB01D8BB41}">
      <dgm:prSet/>
      <dgm:spPr/>
      <dgm:t>
        <a:bodyPr/>
        <a:lstStyle/>
        <a:p>
          <a:r>
            <a:rPr lang="en-US" b="1" dirty="0">
              <a:latin typeface="Times New Roman" panose="02020603050405020304" pitchFamily="18" charset="0"/>
              <a:cs typeface="Times New Roman" panose="02020603050405020304" pitchFamily="18" charset="0"/>
            </a:rPr>
            <a:t>Targeted Demographic</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The survey targeted students, representing a crucial demographic for understanding emerging attitudes and practices towards road safety.</a:t>
          </a:r>
        </a:p>
      </dgm:t>
    </dgm:pt>
    <dgm:pt modelId="{C4FE14B3-4F02-4AB8-826C-34E4FD661AAB}" type="parTrans" cxnId="{58FD981C-2328-468A-ACAC-3814CA407B61}">
      <dgm:prSet/>
      <dgm:spPr/>
      <dgm:t>
        <a:bodyPr/>
        <a:lstStyle/>
        <a:p>
          <a:endParaRPr lang="en-US"/>
        </a:p>
      </dgm:t>
    </dgm:pt>
    <dgm:pt modelId="{BCE9D3EC-9222-4C05-B9DD-D58545E87712}" type="sibTrans" cxnId="{58FD981C-2328-468A-ACAC-3814CA407B61}">
      <dgm:prSet/>
      <dgm:spPr/>
      <dgm:t>
        <a:bodyPr/>
        <a:lstStyle/>
        <a:p>
          <a:endParaRPr lang="en-US"/>
        </a:p>
      </dgm:t>
    </dgm:pt>
    <dgm:pt modelId="{B85C3CE7-AD52-DB4F-9153-F8DBE657164D}" type="pres">
      <dgm:prSet presAssocID="{EF3884ED-1C50-4CD6-A0D9-06E2DB703008}" presName="hierChild1" presStyleCnt="0">
        <dgm:presLayoutVars>
          <dgm:chPref val="1"/>
          <dgm:dir/>
          <dgm:animOne val="branch"/>
          <dgm:animLvl val="lvl"/>
          <dgm:resizeHandles/>
        </dgm:presLayoutVars>
      </dgm:prSet>
      <dgm:spPr/>
    </dgm:pt>
    <dgm:pt modelId="{603856E8-0A3F-5E4A-B502-5BA4E39E254A}" type="pres">
      <dgm:prSet presAssocID="{15957027-1149-458E-8378-D950BF3F1FF2}" presName="hierRoot1" presStyleCnt="0"/>
      <dgm:spPr/>
    </dgm:pt>
    <dgm:pt modelId="{4D7A65B6-2843-AC40-81AA-424D51482FD8}" type="pres">
      <dgm:prSet presAssocID="{15957027-1149-458E-8378-D950BF3F1FF2}" presName="composite" presStyleCnt="0"/>
      <dgm:spPr/>
    </dgm:pt>
    <dgm:pt modelId="{B514D59C-7E28-254B-A5AA-F8A7C3C8B9EF}" type="pres">
      <dgm:prSet presAssocID="{15957027-1149-458E-8378-D950BF3F1FF2}" presName="background" presStyleLbl="node0" presStyleIdx="0" presStyleCnt="2"/>
      <dgm:spPr/>
    </dgm:pt>
    <dgm:pt modelId="{929695DD-3ABF-B94A-AE4F-6757F415FB9E}" type="pres">
      <dgm:prSet presAssocID="{15957027-1149-458E-8378-D950BF3F1FF2}" presName="text" presStyleLbl="fgAcc0" presStyleIdx="0" presStyleCnt="2">
        <dgm:presLayoutVars>
          <dgm:chPref val="3"/>
        </dgm:presLayoutVars>
      </dgm:prSet>
      <dgm:spPr/>
    </dgm:pt>
    <dgm:pt modelId="{CAB3E5CA-FEE3-3F4C-ACB1-EE6087FC6DDD}" type="pres">
      <dgm:prSet presAssocID="{15957027-1149-458E-8378-D950BF3F1FF2}" presName="hierChild2" presStyleCnt="0"/>
      <dgm:spPr/>
    </dgm:pt>
    <dgm:pt modelId="{92B33F0B-ABA0-5741-88EF-41752B725E08}" type="pres">
      <dgm:prSet presAssocID="{63AD1561-90EC-46DF-A458-49EB01D8BB41}" presName="hierRoot1" presStyleCnt="0"/>
      <dgm:spPr/>
    </dgm:pt>
    <dgm:pt modelId="{6BC962CE-EF2E-0E41-B7EC-7276C3926A53}" type="pres">
      <dgm:prSet presAssocID="{63AD1561-90EC-46DF-A458-49EB01D8BB41}" presName="composite" presStyleCnt="0"/>
      <dgm:spPr/>
    </dgm:pt>
    <dgm:pt modelId="{05C247C9-4D65-DD4B-8F0B-8D702CEBF514}" type="pres">
      <dgm:prSet presAssocID="{63AD1561-90EC-46DF-A458-49EB01D8BB41}" presName="background" presStyleLbl="node0" presStyleIdx="1" presStyleCnt="2"/>
      <dgm:spPr/>
    </dgm:pt>
    <dgm:pt modelId="{0AAF78E4-41DB-DB4E-A6E0-29EDB31521B0}" type="pres">
      <dgm:prSet presAssocID="{63AD1561-90EC-46DF-A458-49EB01D8BB41}" presName="text" presStyleLbl="fgAcc0" presStyleIdx="1" presStyleCnt="2">
        <dgm:presLayoutVars>
          <dgm:chPref val="3"/>
        </dgm:presLayoutVars>
      </dgm:prSet>
      <dgm:spPr/>
    </dgm:pt>
    <dgm:pt modelId="{70EC7C69-A090-0D45-A257-939CCA458B0D}" type="pres">
      <dgm:prSet presAssocID="{63AD1561-90EC-46DF-A458-49EB01D8BB41}" presName="hierChild2" presStyleCnt="0"/>
      <dgm:spPr/>
    </dgm:pt>
  </dgm:ptLst>
  <dgm:cxnLst>
    <dgm:cxn modelId="{58FD981C-2328-468A-ACAC-3814CA407B61}" srcId="{EF3884ED-1C50-4CD6-A0D9-06E2DB703008}" destId="{63AD1561-90EC-46DF-A458-49EB01D8BB41}" srcOrd="1" destOrd="0" parTransId="{C4FE14B3-4F02-4AB8-826C-34E4FD661AAB}" sibTransId="{BCE9D3EC-9222-4C05-B9DD-D58545E87712}"/>
    <dgm:cxn modelId="{3D642889-9C55-BE4D-B7E7-56A8CE4D4D30}" type="presOf" srcId="{EF3884ED-1C50-4CD6-A0D9-06E2DB703008}" destId="{B85C3CE7-AD52-DB4F-9153-F8DBE657164D}" srcOrd="0" destOrd="0" presId="urn:microsoft.com/office/officeart/2005/8/layout/hierarchy1"/>
    <dgm:cxn modelId="{7588F69E-B117-0D4F-9779-3CAA723B9A3F}" type="presOf" srcId="{15957027-1149-458E-8378-D950BF3F1FF2}" destId="{929695DD-3ABF-B94A-AE4F-6757F415FB9E}" srcOrd="0" destOrd="0" presId="urn:microsoft.com/office/officeart/2005/8/layout/hierarchy1"/>
    <dgm:cxn modelId="{049739B0-FFB5-47EB-9C26-EB349D88CDA4}" srcId="{EF3884ED-1C50-4CD6-A0D9-06E2DB703008}" destId="{15957027-1149-458E-8378-D950BF3F1FF2}" srcOrd="0" destOrd="0" parTransId="{0074B302-310D-4FE1-AA88-358B81D13A18}" sibTransId="{DCBE355A-BB8A-4E31-894B-1675F8325E1D}"/>
    <dgm:cxn modelId="{EF7171C4-5DDD-7D42-AD08-79D62E46CCC8}" type="presOf" srcId="{63AD1561-90EC-46DF-A458-49EB01D8BB41}" destId="{0AAF78E4-41DB-DB4E-A6E0-29EDB31521B0}" srcOrd="0" destOrd="0" presId="urn:microsoft.com/office/officeart/2005/8/layout/hierarchy1"/>
    <dgm:cxn modelId="{7FC2DFAD-41AE-A543-B88B-D48F686B7086}" type="presParOf" srcId="{B85C3CE7-AD52-DB4F-9153-F8DBE657164D}" destId="{603856E8-0A3F-5E4A-B502-5BA4E39E254A}" srcOrd="0" destOrd="0" presId="urn:microsoft.com/office/officeart/2005/8/layout/hierarchy1"/>
    <dgm:cxn modelId="{7EE6205A-7751-DF4E-877F-0E5E7E0FADB8}" type="presParOf" srcId="{603856E8-0A3F-5E4A-B502-5BA4E39E254A}" destId="{4D7A65B6-2843-AC40-81AA-424D51482FD8}" srcOrd="0" destOrd="0" presId="urn:microsoft.com/office/officeart/2005/8/layout/hierarchy1"/>
    <dgm:cxn modelId="{713E4A1A-D94C-8D45-BD28-97B30945FB93}" type="presParOf" srcId="{4D7A65B6-2843-AC40-81AA-424D51482FD8}" destId="{B514D59C-7E28-254B-A5AA-F8A7C3C8B9EF}" srcOrd="0" destOrd="0" presId="urn:microsoft.com/office/officeart/2005/8/layout/hierarchy1"/>
    <dgm:cxn modelId="{67129897-DF90-C24B-9950-F3F162B02F7E}" type="presParOf" srcId="{4D7A65B6-2843-AC40-81AA-424D51482FD8}" destId="{929695DD-3ABF-B94A-AE4F-6757F415FB9E}" srcOrd="1" destOrd="0" presId="urn:microsoft.com/office/officeart/2005/8/layout/hierarchy1"/>
    <dgm:cxn modelId="{E73434A0-92F7-1345-B226-4A7C1EE67C7C}" type="presParOf" srcId="{603856E8-0A3F-5E4A-B502-5BA4E39E254A}" destId="{CAB3E5CA-FEE3-3F4C-ACB1-EE6087FC6DDD}" srcOrd="1" destOrd="0" presId="urn:microsoft.com/office/officeart/2005/8/layout/hierarchy1"/>
    <dgm:cxn modelId="{AA3CEDB2-86D8-044C-9B2F-767F5E5FECDD}" type="presParOf" srcId="{B85C3CE7-AD52-DB4F-9153-F8DBE657164D}" destId="{92B33F0B-ABA0-5741-88EF-41752B725E08}" srcOrd="1" destOrd="0" presId="urn:microsoft.com/office/officeart/2005/8/layout/hierarchy1"/>
    <dgm:cxn modelId="{951E5379-ABEC-D745-AEBD-5A228D326944}" type="presParOf" srcId="{92B33F0B-ABA0-5741-88EF-41752B725E08}" destId="{6BC962CE-EF2E-0E41-B7EC-7276C3926A53}" srcOrd="0" destOrd="0" presId="urn:microsoft.com/office/officeart/2005/8/layout/hierarchy1"/>
    <dgm:cxn modelId="{9058B3B1-9B28-AB48-A41C-468058D915C7}" type="presParOf" srcId="{6BC962CE-EF2E-0E41-B7EC-7276C3926A53}" destId="{05C247C9-4D65-DD4B-8F0B-8D702CEBF514}" srcOrd="0" destOrd="0" presId="urn:microsoft.com/office/officeart/2005/8/layout/hierarchy1"/>
    <dgm:cxn modelId="{5189903C-EB64-0144-9948-4C3208FDA45D}" type="presParOf" srcId="{6BC962CE-EF2E-0E41-B7EC-7276C3926A53}" destId="{0AAF78E4-41DB-DB4E-A6E0-29EDB31521B0}" srcOrd="1" destOrd="0" presId="urn:microsoft.com/office/officeart/2005/8/layout/hierarchy1"/>
    <dgm:cxn modelId="{BDD80269-F0EB-6E4C-81D4-8AB5AC9A5A2D}" type="presParOf" srcId="{92B33F0B-ABA0-5741-88EF-41752B725E08}" destId="{70EC7C69-A090-0D45-A257-939CCA458B0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4CF0B1-10A7-FA49-80A5-ED4EA8A1EB20}"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D58C69EE-4F5A-FB43-A840-7BE035A0F17D}">
      <dgm:prSet phldrT="[Text]"/>
      <dgm:spPr/>
      <dgm:t>
        <a:bodyPr/>
        <a:lstStyle/>
        <a:p>
          <a:r>
            <a:rPr lang="en-IN" dirty="0"/>
            <a:t>Helmet Safety Standards</a:t>
          </a:r>
          <a:endParaRPr lang="en-GB" dirty="0"/>
        </a:p>
      </dgm:t>
    </dgm:pt>
    <dgm:pt modelId="{886DA963-832F-1A45-BE6A-C1D0C2B3B799}" type="parTrans" cxnId="{32B024A6-6A97-0845-9EA6-6DF132BB5249}">
      <dgm:prSet/>
      <dgm:spPr/>
      <dgm:t>
        <a:bodyPr/>
        <a:lstStyle/>
        <a:p>
          <a:endParaRPr lang="en-GB"/>
        </a:p>
      </dgm:t>
    </dgm:pt>
    <dgm:pt modelId="{5976379C-ED9E-B649-83BA-FA46B74C5288}" type="sibTrans" cxnId="{32B024A6-6A97-0845-9EA6-6DF132BB5249}">
      <dgm:prSet/>
      <dgm:spPr/>
      <dgm:t>
        <a:bodyPr/>
        <a:lstStyle/>
        <a:p>
          <a:endParaRPr lang="en-GB"/>
        </a:p>
      </dgm:t>
    </dgm:pt>
    <dgm:pt modelId="{396F4DF1-238C-1B4B-A8D3-81698EFC7DE6}">
      <dgm:prSet phldrT="[Text]"/>
      <dgm:spPr/>
      <dgm:t>
        <a:bodyPr/>
        <a:lstStyle/>
        <a:p>
          <a:r>
            <a:rPr lang="en-IN" dirty="0"/>
            <a:t>Pillion Riding Rules Knowledge</a:t>
          </a:r>
          <a:endParaRPr lang="en-GB" dirty="0"/>
        </a:p>
      </dgm:t>
    </dgm:pt>
    <dgm:pt modelId="{8DDFF17C-66F8-124D-A231-C82C8BB925E3}" type="parTrans" cxnId="{BACA0262-8070-3241-87AB-6789A7110C22}">
      <dgm:prSet/>
      <dgm:spPr/>
      <dgm:t>
        <a:bodyPr/>
        <a:lstStyle/>
        <a:p>
          <a:endParaRPr lang="en-GB"/>
        </a:p>
      </dgm:t>
    </dgm:pt>
    <dgm:pt modelId="{334C32CC-DF55-A443-AA30-193EA68B24FA}" type="sibTrans" cxnId="{BACA0262-8070-3241-87AB-6789A7110C22}">
      <dgm:prSet/>
      <dgm:spPr/>
      <dgm:t>
        <a:bodyPr/>
        <a:lstStyle/>
        <a:p>
          <a:endParaRPr lang="en-GB"/>
        </a:p>
      </dgm:t>
    </dgm:pt>
    <dgm:pt modelId="{8DEDE2B9-F65F-6944-B743-5A44AABE6CFB}">
      <dgm:prSet phldrT="[Text]"/>
      <dgm:spPr/>
      <dgm:t>
        <a:bodyPr/>
        <a:lstStyle/>
        <a:p>
          <a:r>
            <a:rPr lang="en-IN" dirty="0"/>
            <a:t>Mobile Phone Usage</a:t>
          </a:r>
          <a:endParaRPr lang="en-GB" dirty="0"/>
        </a:p>
      </dgm:t>
    </dgm:pt>
    <dgm:pt modelId="{73E2BADF-905A-874F-9014-DFC43CFE92C1}" type="parTrans" cxnId="{090CC8F8-E787-E04B-8A16-A5D0CC08A4A2}">
      <dgm:prSet/>
      <dgm:spPr/>
      <dgm:t>
        <a:bodyPr/>
        <a:lstStyle/>
        <a:p>
          <a:endParaRPr lang="en-GB"/>
        </a:p>
      </dgm:t>
    </dgm:pt>
    <dgm:pt modelId="{23C64A27-537B-174B-A17D-F74D8FAE4FBB}" type="sibTrans" cxnId="{090CC8F8-E787-E04B-8A16-A5D0CC08A4A2}">
      <dgm:prSet/>
      <dgm:spPr/>
      <dgm:t>
        <a:bodyPr/>
        <a:lstStyle/>
        <a:p>
          <a:endParaRPr lang="en-GB"/>
        </a:p>
      </dgm:t>
    </dgm:pt>
    <dgm:pt modelId="{8A9B6646-FCAF-AF4B-A2C4-DEB393D48D9D}">
      <dgm:prSet phldrT="[Text]"/>
      <dgm:spPr/>
      <dgm:t>
        <a:bodyPr/>
        <a:lstStyle/>
        <a:p>
          <a:r>
            <a:rPr lang="en-GB" dirty="0"/>
            <a:t>
Comprehensive Awareness</a:t>
          </a:r>
        </a:p>
      </dgm:t>
    </dgm:pt>
    <dgm:pt modelId="{D217310D-5146-CA4B-9D4E-DAC23D9B4A4D}" type="sibTrans" cxnId="{C7EC038C-531E-5348-BD98-3F41684D9E56}">
      <dgm:prSet/>
      <dgm:spPr/>
      <dgm:t>
        <a:bodyPr/>
        <a:lstStyle/>
        <a:p>
          <a:endParaRPr lang="en-GB"/>
        </a:p>
      </dgm:t>
    </dgm:pt>
    <dgm:pt modelId="{0342D6B6-7528-4C41-A8E3-3BBE80090052}" type="parTrans" cxnId="{C7EC038C-531E-5348-BD98-3F41684D9E56}">
      <dgm:prSet/>
      <dgm:spPr/>
      <dgm:t>
        <a:bodyPr/>
        <a:lstStyle/>
        <a:p>
          <a:endParaRPr lang="en-GB"/>
        </a:p>
      </dgm:t>
    </dgm:pt>
    <dgm:pt modelId="{BD6D1AE2-E07D-F44E-AC2A-7D24A93E17C3}" type="pres">
      <dgm:prSet presAssocID="{C14CF0B1-10A7-FA49-80A5-ED4EA8A1EB20}" presName="Name0" presStyleCnt="0">
        <dgm:presLayoutVars>
          <dgm:chMax val="4"/>
          <dgm:resizeHandles val="exact"/>
        </dgm:presLayoutVars>
      </dgm:prSet>
      <dgm:spPr/>
    </dgm:pt>
    <dgm:pt modelId="{DB9CAAAA-C1CC-7249-A888-D0B0D646BAF4}" type="pres">
      <dgm:prSet presAssocID="{C14CF0B1-10A7-FA49-80A5-ED4EA8A1EB20}" presName="ellipse" presStyleLbl="trBgShp" presStyleIdx="0" presStyleCnt="1"/>
      <dgm:spPr/>
    </dgm:pt>
    <dgm:pt modelId="{7BF60691-5FDF-B141-939C-0B5AA98A5FB3}" type="pres">
      <dgm:prSet presAssocID="{C14CF0B1-10A7-FA49-80A5-ED4EA8A1EB20}" presName="arrow1" presStyleLbl="fgShp" presStyleIdx="0" presStyleCnt="1"/>
      <dgm:spPr/>
    </dgm:pt>
    <dgm:pt modelId="{6036F720-DC35-7A4F-A6C1-51D02D4FC33D}" type="pres">
      <dgm:prSet presAssocID="{C14CF0B1-10A7-FA49-80A5-ED4EA8A1EB20}" presName="rectangle" presStyleLbl="revTx" presStyleIdx="0" presStyleCnt="1">
        <dgm:presLayoutVars>
          <dgm:bulletEnabled val="1"/>
        </dgm:presLayoutVars>
      </dgm:prSet>
      <dgm:spPr/>
    </dgm:pt>
    <dgm:pt modelId="{A645A3EE-8547-9B49-BE50-7E5071C710AA}" type="pres">
      <dgm:prSet presAssocID="{396F4DF1-238C-1B4B-A8D3-81698EFC7DE6}" presName="item1" presStyleLbl="node1" presStyleIdx="0" presStyleCnt="3">
        <dgm:presLayoutVars>
          <dgm:bulletEnabled val="1"/>
        </dgm:presLayoutVars>
      </dgm:prSet>
      <dgm:spPr/>
    </dgm:pt>
    <dgm:pt modelId="{26BE11D0-E11C-1742-9D54-541DB8E7C96D}" type="pres">
      <dgm:prSet presAssocID="{8DEDE2B9-F65F-6944-B743-5A44AABE6CFB}" presName="item2" presStyleLbl="node1" presStyleIdx="1" presStyleCnt="3">
        <dgm:presLayoutVars>
          <dgm:bulletEnabled val="1"/>
        </dgm:presLayoutVars>
      </dgm:prSet>
      <dgm:spPr/>
    </dgm:pt>
    <dgm:pt modelId="{65ACE242-4E3A-1745-A2CC-925A482C3B4E}" type="pres">
      <dgm:prSet presAssocID="{8A9B6646-FCAF-AF4B-A2C4-DEB393D48D9D}" presName="item3" presStyleLbl="node1" presStyleIdx="2" presStyleCnt="3">
        <dgm:presLayoutVars>
          <dgm:bulletEnabled val="1"/>
        </dgm:presLayoutVars>
      </dgm:prSet>
      <dgm:spPr/>
    </dgm:pt>
    <dgm:pt modelId="{E0931B9E-B65B-2245-B19F-D1DA24C16B4B}" type="pres">
      <dgm:prSet presAssocID="{C14CF0B1-10A7-FA49-80A5-ED4EA8A1EB20}" presName="funnel" presStyleLbl="trAlignAcc1" presStyleIdx="0" presStyleCnt="1"/>
      <dgm:spPr/>
    </dgm:pt>
  </dgm:ptLst>
  <dgm:cxnLst>
    <dgm:cxn modelId="{10497303-88E9-F84F-94E8-0C223ABF9568}" type="presOf" srcId="{8DEDE2B9-F65F-6944-B743-5A44AABE6CFB}" destId="{A645A3EE-8547-9B49-BE50-7E5071C710AA}" srcOrd="0" destOrd="0" presId="urn:microsoft.com/office/officeart/2005/8/layout/funnel1"/>
    <dgm:cxn modelId="{2E2A5A09-98E9-194D-A70C-F6029DC81511}" type="presOf" srcId="{8A9B6646-FCAF-AF4B-A2C4-DEB393D48D9D}" destId="{6036F720-DC35-7A4F-A6C1-51D02D4FC33D}" srcOrd="0" destOrd="0" presId="urn:microsoft.com/office/officeart/2005/8/layout/funnel1"/>
    <dgm:cxn modelId="{F0FC6617-7A32-6E4D-956B-4EF28548054A}" type="presOf" srcId="{D58C69EE-4F5A-FB43-A840-7BE035A0F17D}" destId="{65ACE242-4E3A-1745-A2CC-925A482C3B4E}" srcOrd="0" destOrd="0" presId="urn:microsoft.com/office/officeart/2005/8/layout/funnel1"/>
    <dgm:cxn modelId="{BACA0262-8070-3241-87AB-6789A7110C22}" srcId="{C14CF0B1-10A7-FA49-80A5-ED4EA8A1EB20}" destId="{396F4DF1-238C-1B4B-A8D3-81698EFC7DE6}" srcOrd="1" destOrd="0" parTransId="{8DDFF17C-66F8-124D-A231-C82C8BB925E3}" sibTransId="{334C32CC-DF55-A443-AA30-193EA68B24FA}"/>
    <dgm:cxn modelId="{3C54AF63-C9A3-1D49-B445-103DC20B7560}" type="presOf" srcId="{396F4DF1-238C-1B4B-A8D3-81698EFC7DE6}" destId="{26BE11D0-E11C-1742-9D54-541DB8E7C96D}" srcOrd="0" destOrd="0" presId="urn:microsoft.com/office/officeart/2005/8/layout/funnel1"/>
    <dgm:cxn modelId="{C7EC038C-531E-5348-BD98-3F41684D9E56}" srcId="{C14CF0B1-10A7-FA49-80A5-ED4EA8A1EB20}" destId="{8A9B6646-FCAF-AF4B-A2C4-DEB393D48D9D}" srcOrd="3" destOrd="0" parTransId="{0342D6B6-7528-4C41-A8E3-3BBE80090052}" sibTransId="{D217310D-5146-CA4B-9D4E-DAC23D9B4A4D}"/>
    <dgm:cxn modelId="{58C8F291-2CF5-6B4D-943C-111FF3B880C2}" type="presOf" srcId="{C14CF0B1-10A7-FA49-80A5-ED4EA8A1EB20}" destId="{BD6D1AE2-E07D-F44E-AC2A-7D24A93E17C3}" srcOrd="0" destOrd="0" presId="urn:microsoft.com/office/officeart/2005/8/layout/funnel1"/>
    <dgm:cxn modelId="{32B024A6-6A97-0845-9EA6-6DF132BB5249}" srcId="{C14CF0B1-10A7-FA49-80A5-ED4EA8A1EB20}" destId="{D58C69EE-4F5A-FB43-A840-7BE035A0F17D}" srcOrd="0" destOrd="0" parTransId="{886DA963-832F-1A45-BE6A-C1D0C2B3B799}" sibTransId="{5976379C-ED9E-B649-83BA-FA46B74C5288}"/>
    <dgm:cxn modelId="{090CC8F8-E787-E04B-8A16-A5D0CC08A4A2}" srcId="{C14CF0B1-10A7-FA49-80A5-ED4EA8A1EB20}" destId="{8DEDE2B9-F65F-6944-B743-5A44AABE6CFB}" srcOrd="2" destOrd="0" parTransId="{73E2BADF-905A-874F-9014-DFC43CFE92C1}" sibTransId="{23C64A27-537B-174B-A17D-F74D8FAE4FBB}"/>
    <dgm:cxn modelId="{96C2DACB-184E-5B4B-98CA-6E7A066991EF}" type="presParOf" srcId="{BD6D1AE2-E07D-F44E-AC2A-7D24A93E17C3}" destId="{DB9CAAAA-C1CC-7249-A888-D0B0D646BAF4}" srcOrd="0" destOrd="0" presId="urn:microsoft.com/office/officeart/2005/8/layout/funnel1"/>
    <dgm:cxn modelId="{061FFE34-0EF1-CE41-B839-264ECA5E7637}" type="presParOf" srcId="{BD6D1AE2-E07D-F44E-AC2A-7D24A93E17C3}" destId="{7BF60691-5FDF-B141-939C-0B5AA98A5FB3}" srcOrd="1" destOrd="0" presId="urn:microsoft.com/office/officeart/2005/8/layout/funnel1"/>
    <dgm:cxn modelId="{69F7B831-BD9A-0E48-BCFE-BF569D26B6E4}" type="presParOf" srcId="{BD6D1AE2-E07D-F44E-AC2A-7D24A93E17C3}" destId="{6036F720-DC35-7A4F-A6C1-51D02D4FC33D}" srcOrd="2" destOrd="0" presId="urn:microsoft.com/office/officeart/2005/8/layout/funnel1"/>
    <dgm:cxn modelId="{AF09831E-FF0F-1843-92BF-B8A3CF056BAE}" type="presParOf" srcId="{BD6D1AE2-E07D-F44E-AC2A-7D24A93E17C3}" destId="{A645A3EE-8547-9B49-BE50-7E5071C710AA}" srcOrd="3" destOrd="0" presId="urn:microsoft.com/office/officeart/2005/8/layout/funnel1"/>
    <dgm:cxn modelId="{E2E691F1-3744-EF44-8089-88077379158C}" type="presParOf" srcId="{BD6D1AE2-E07D-F44E-AC2A-7D24A93E17C3}" destId="{26BE11D0-E11C-1742-9D54-541DB8E7C96D}" srcOrd="4" destOrd="0" presId="urn:microsoft.com/office/officeart/2005/8/layout/funnel1"/>
    <dgm:cxn modelId="{5559DC3F-A0AB-444C-8588-6B25B10560CA}" type="presParOf" srcId="{BD6D1AE2-E07D-F44E-AC2A-7D24A93E17C3}" destId="{65ACE242-4E3A-1745-A2CC-925A482C3B4E}" srcOrd="5" destOrd="0" presId="urn:microsoft.com/office/officeart/2005/8/layout/funnel1"/>
    <dgm:cxn modelId="{C7C08667-17E3-2242-9693-DAE0ACFB3B7B}" type="presParOf" srcId="{BD6D1AE2-E07D-F44E-AC2A-7D24A93E17C3}" destId="{E0931B9E-B65B-2245-B19F-D1DA24C16B4B}"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4CF0B1-10A7-FA49-80A5-ED4EA8A1EB20}"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D58C69EE-4F5A-FB43-A840-7BE035A0F17D}">
      <dgm:prSet phldrT="[Text]"/>
      <dgm:spPr/>
      <dgm:t>
        <a:bodyPr/>
        <a:lstStyle/>
        <a:p>
          <a:r>
            <a:rPr lang="en-IN" dirty="0"/>
            <a:t>Helmet Safety Standards</a:t>
          </a:r>
          <a:endParaRPr lang="en-GB" dirty="0"/>
        </a:p>
      </dgm:t>
    </dgm:pt>
    <dgm:pt modelId="{886DA963-832F-1A45-BE6A-C1D0C2B3B799}" type="parTrans" cxnId="{32B024A6-6A97-0845-9EA6-6DF132BB5249}">
      <dgm:prSet/>
      <dgm:spPr/>
      <dgm:t>
        <a:bodyPr/>
        <a:lstStyle/>
        <a:p>
          <a:endParaRPr lang="en-GB"/>
        </a:p>
      </dgm:t>
    </dgm:pt>
    <dgm:pt modelId="{5976379C-ED9E-B649-83BA-FA46B74C5288}" type="sibTrans" cxnId="{32B024A6-6A97-0845-9EA6-6DF132BB5249}">
      <dgm:prSet/>
      <dgm:spPr/>
      <dgm:t>
        <a:bodyPr/>
        <a:lstStyle/>
        <a:p>
          <a:endParaRPr lang="en-GB"/>
        </a:p>
      </dgm:t>
    </dgm:pt>
    <dgm:pt modelId="{396F4DF1-238C-1B4B-A8D3-81698EFC7DE6}">
      <dgm:prSet phldrT="[Text]"/>
      <dgm:spPr/>
      <dgm:t>
        <a:bodyPr/>
        <a:lstStyle/>
        <a:p>
          <a:r>
            <a:rPr lang="en-IN" dirty="0"/>
            <a:t>Pillion Riding Rules Knowledge</a:t>
          </a:r>
          <a:endParaRPr lang="en-GB" dirty="0"/>
        </a:p>
      </dgm:t>
    </dgm:pt>
    <dgm:pt modelId="{8DDFF17C-66F8-124D-A231-C82C8BB925E3}" type="parTrans" cxnId="{BACA0262-8070-3241-87AB-6789A7110C22}">
      <dgm:prSet/>
      <dgm:spPr/>
      <dgm:t>
        <a:bodyPr/>
        <a:lstStyle/>
        <a:p>
          <a:endParaRPr lang="en-GB"/>
        </a:p>
      </dgm:t>
    </dgm:pt>
    <dgm:pt modelId="{334C32CC-DF55-A443-AA30-193EA68B24FA}" type="sibTrans" cxnId="{BACA0262-8070-3241-87AB-6789A7110C22}">
      <dgm:prSet/>
      <dgm:spPr/>
      <dgm:t>
        <a:bodyPr/>
        <a:lstStyle/>
        <a:p>
          <a:endParaRPr lang="en-GB"/>
        </a:p>
      </dgm:t>
    </dgm:pt>
    <dgm:pt modelId="{8DEDE2B9-F65F-6944-B743-5A44AABE6CFB}">
      <dgm:prSet phldrT="[Text]"/>
      <dgm:spPr/>
      <dgm:t>
        <a:bodyPr/>
        <a:lstStyle/>
        <a:p>
          <a:r>
            <a:rPr lang="en-IN" dirty="0"/>
            <a:t>Mobile Phone Usage</a:t>
          </a:r>
          <a:endParaRPr lang="en-GB" dirty="0"/>
        </a:p>
      </dgm:t>
    </dgm:pt>
    <dgm:pt modelId="{73E2BADF-905A-874F-9014-DFC43CFE92C1}" type="parTrans" cxnId="{090CC8F8-E787-E04B-8A16-A5D0CC08A4A2}">
      <dgm:prSet/>
      <dgm:spPr/>
      <dgm:t>
        <a:bodyPr/>
        <a:lstStyle/>
        <a:p>
          <a:endParaRPr lang="en-GB"/>
        </a:p>
      </dgm:t>
    </dgm:pt>
    <dgm:pt modelId="{23C64A27-537B-174B-A17D-F74D8FAE4FBB}" type="sibTrans" cxnId="{090CC8F8-E787-E04B-8A16-A5D0CC08A4A2}">
      <dgm:prSet/>
      <dgm:spPr/>
      <dgm:t>
        <a:bodyPr/>
        <a:lstStyle/>
        <a:p>
          <a:endParaRPr lang="en-GB"/>
        </a:p>
      </dgm:t>
    </dgm:pt>
    <dgm:pt modelId="{8A9B6646-FCAF-AF4B-A2C4-DEB393D48D9D}">
      <dgm:prSet phldrT="[Text]"/>
      <dgm:spPr/>
      <dgm:t>
        <a:bodyPr/>
        <a:lstStyle/>
        <a:p>
          <a:r>
            <a:rPr lang="en-GB" dirty="0"/>
            <a:t>
Comprehensive Awareness</a:t>
          </a:r>
        </a:p>
      </dgm:t>
    </dgm:pt>
    <dgm:pt modelId="{D217310D-5146-CA4B-9D4E-DAC23D9B4A4D}" type="sibTrans" cxnId="{C7EC038C-531E-5348-BD98-3F41684D9E56}">
      <dgm:prSet/>
      <dgm:spPr/>
      <dgm:t>
        <a:bodyPr/>
        <a:lstStyle/>
        <a:p>
          <a:endParaRPr lang="en-GB"/>
        </a:p>
      </dgm:t>
    </dgm:pt>
    <dgm:pt modelId="{0342D6B6-7528-4C41-A8E3-3BBE80090052}" type="parTrans" cxnId="{C7EC038C-531E-5348-BD98-3F41684D9E56}">
      <dgm:prSet/>
      <dgm:spPr/>
      <dgm:t>
        <a:bodyPr/>
        <a:lstStyle/>
        <a:p>
          <a:endParaRPr lang="en-GB"/>
        </a:p>
      </dgm:t>
    </dgm:pt>
    <dgm:pt modelId="{BD6D1AE2-E07D-F44E-AC2A-7D24A93E17C3}" type="pres">
      <dgm:prSet presAssocID="{C14CF0B1-10A7-FA49-80A5-ED4EA8A1EB20}" presName="Name0" presStyleCnt="0">
        <dgm:presLayoutVars>
          <dgm:chMax val="4"/>
          <dgm:resizeHandles val="exact"/>
        </dgm:presLayoutVars>
      </dgm:prSet>
      <dgm:spPr/>
    </dgm:pt>
    <dgm:pt modelId="{DB9CAAAA-C1CC-7249-A888-D0B0D646BAF4}" type="pres">
      <dgm:prSet presAssocID="{C14CF0B1-10A7-FA49-80A5-ED4EA8A1EB20}" presName="ellipse" presStyleLbl="trBgShp" presStyleIdx="0" presStyleCnt="1"/>
      <dgm:spPr/>
    </dgm:pt>
    <dgm:pt modelId="{7BF60691-5FDF-B141-939C-0B5AA98A5FB3}" type="pres">
      <dgm:prSet presAssocID="{C14CF0B1-10A7-FA49-80A5-ED4EA8A1EB20}" presName="arrow1" presStyleLbl="fgShp" presStyleIdx="0" presStyleCnt="1"/>
      <dgm:spPr/>
    </dgm:pt>
    <dgm:pt modelId="{6036F720-DC35-7A4F-A6C1-51D02D4FC33D}" type="pres">
      <dgm:prSet presAssocID="{C14CF0B1-10A7-FA49-80A5-ED4EA8A1EB20}" presName="rectangle" presStyleLbl="revTx" presStyleIdx="0" presStyleCnt="1">
        <dgm:presLayoutVars>
          <dgm:bulletEnabled val="1"/>
        </dgm:presLayoutVars>
      </dgm:prSet>
      <dgm:spPr/>
    </dgm:pt>
    <dgm:pt modelId="{A645A3EE-8547-9B49-BE50-7E5071C710AA}" type="pres">
      <dgm:prSet presAssocID="{396F4DF1-238C-1B4B-A8D3-81698EFC7DE6}" presName="item1" presStyleLbl="node1" presStyleIdx="0" presStyleCnt="3">
        <dgm:presLayoutVars>
          <dgm:bulletEnabled val="1"/>
        </dgm:presLayoutVars>
      </dgm:prSet>
      <dgm:spPr/>
    </dgm:pt>
    <dgm:pt modelId="{26BE11D0-E11C-1742-9D54-541DB8E7C96D}" type="pres">
      <dgm:prSet presAssocID="{8DEDE2B9-F65F-6944-B743-5A44AABE6CFB}" presName="item2" presStyleLbl="node1" presStyleIdx="1" presStyleCnt="3">
        <dgm:presLayoutVars>
          <dgm:bulletEnabled val="1"/>
        </dgm:presLayoutVars>
      </dgm:prSet>
      <dgm:spPr/>
    </dgm:pt>
    <dgm:pt modelId="{65ACE242-4E3A-1745-A2CC-925A482C3B4E}" type="pres">
      <dgm:prSet presAssocID="{8A9B6646-FCAF-AF4B-A2C4-DEB393D48D9D}" presName="item3" presStyleLbl="node1" presStyleIdx="2" presStyleCnt="3">
        <dgm:presLayoutVars>
          <dgm:bulletEnabled val="1"/>
        </dgm:presLayoutVars>
      </dgm:prSet>
      <dgm:spPr/>
    </dgm:pt>
    <dgm:pt modelId="{E0931B9E-B65B-2245-B19F-D1DA24C16B4B}" type="pres">
      <dgm:prSet presAssocID="{C14CF0B1-10A7-FA49-80A5-ED4EA8A1EB20}" presName="funnel" presStyleLbl="trAlignAcc1" presStyleIdx="0" presStyleCnt="1"/>
      <dgm:spPr/>
    </dgm:pt>
  </dgm:ptLst>
  <dgm:cxnLst>
    <dgm:cxn modelId="{10497303-88E9-F84F-94E8-0C223ABF9568}" type="presOf" srcId="{8DEDE2B9-F65F-6944-B743-5A44AABE6CFB}" destId="{A645A3EE-8547-9B49-BE50-7E5071C710AA}" srcOrd="0" destOrd="0" presId="urn:microsoft.com/office/officeart/2005/8/layout/funnel1"/>
    <dgm:cxn modelId="{2E2A5A09-98E9-194D-A70C-F6029DC81511}" type="presOf" srcId="{8A9B6646-FCAF-AF4B-A2C4-DEB393D48D9D}" destId="{6036F720-DC35-7A4F-A6C1-51D02D4FC33D}" srcOrd="0" destOrd="0" presId="urn:microsoft.com/office/officeart/2005/8/layout/funnel1"/>
    <dgm:cxn modelId="{F0FC6617-7A32-6E4D-956B-4EF28548054A}" type="presOf" srcId="{D58C69EE-4F5A-FB43-A840-7BE035A0F17D}" destId="{65ACE242-4E3A-1745-A2CC-925A482C3B4E}" srcOrd="0" destOrd="0" presId="urn:microsoft.com/office/officeart/2005/8/layout/funnel1"/>
    <dgm:cxn modelId="{BACA0262-8070-3241-87AB-6789A7110C22}" srcId="{C14CF0B1-10A7-FA49-80A5-ED4EA8A1EB20}" destId="{396F4DF1-238C-1B4B-A8D3-81698EFC7DE6}" srcOrd="1" destOrd="0" parTransId="{8DDFF17C-66F8-124D-A231-C82C8BB925E3}" sibTransId="{334C32CC-DF55-A443-AA30-193EA68B24FA}"/>
    <dgm:cxn modelId="{3C54AF63-C9A3-1D49-B445-103DC20B7560}" type="presOf" srcId="{396F4DF1-238C-1B4B-A8D3-81698EFC7DE6}" destId="{26BE11D0-E11C-1742-9D54-541DB8E7C96D}" srcOrd="0" destOrd="0" presId="urn:microsoft.com/office/officeart/2005/8/layout/funnel1"/>
    <dgm:cxn modelId="{C7EC038C-531E-5348-BD98-3F41684D9E56}" srcId="{C14CF0B1-10A7-FA49-80A5-ED4EA8A1EB20}" destId="{8A9B6646-FCAF-AF4B-A2C4-DEB393D48D9D}" srcOrd="3" destOrd="0" parTransId="{0342D6B6-7528-4C41-A8E3-3BBE80090052}" sibTransId="{D217310D-5146-CA4B-9D4E-DAC23D9B4A4D}"/>
    <dgm:cxn modelId="{58C8F291-2CF5-6B4D-943C-111FF3B880C2}" type="presOf" srcId="{C14CF0B1-10A7-FA49-80A5-ED4EA8A1EB20}" destId="{BD6D1AE2-E07D-F44E-AC2A-7D24A93E17C3}" srcOrd="0" destOrd="0" presId="urn:microsoft.com/office/officeart/2005/8/layout/funnel1"/>
    <dgm:cxn modelId="{32B024A6-6A97-0845-9EA6-6DF132BB5249}" srcId="{C14CF0B1-10A7-FA49-80A5-ED4EA8A1EB20}" destId="{D58C69EE-4F5A-FB43-A840-7BE035A0F17D}" srcOrd="0" destOrd="0" parTransId="{886DA963-832F-1A45-BE6A-C1D0C2B3B799}" sibTransId="{5976379C-ED9E-B649-83BA-FA46B74C5288}"/>
    <dgm:cxn modelId="{090CC8F8-E787-E04B-8A16-A5D0CC08A4A2}" srcId="{C14CF0B1-10A7-FA49-80A5-ED4EA8A1EB20}" destId="{8DEDE2B9-F65F-6944-B743-5A44AABE6CFB}" srcOrd="2" destOrd="0" parTransId="{73E2BADF-905A-874F-9014-DFC43CFE92C1}" sibTransId="{23C64A27-537B-174B-A17D-F74D8FAE4FBB}"/>
    <dgm:cxn modelId="{96C2DACB-184E-5B4B-98CA-6E7A066991EF}" type="presParOf" srcId="{BD6D1AE2-E07D-F44E-AC2A-7D24A93E17C3}" destId="{DB9CAAAA-C1CC-7249-A888-D0B0D646BAF4}" srcOrd="0" destOrd="0" presId="urn:microsoft.com/office/officeart/2005/8/layout/funnel1"/>
    <dgm:cxn modelId="{061FFE34-0EF1-CE41-B839-264ECA5E7637}" type="presParOf" srcId="{BD6D1AE2-E07D-F44E-AC2A-7D24A93E17C3}" destId="{7BF60691-5FDF-B141-939C-0B5AA98A5FB3}" srcOrd="1" destOrd="0" presId="urn:microsoft.com/office/officeart/2005/8/layout/funnel1"/>
    <dgm:cxn modelId="{69F7B831-BD9A-0E48-BCFE-BF569D26B6E4}" type="presParOf" srcId="{BD6D1AE2-E07D-F44E-AC2A-7D24A93E17C3}" destId="{6036F720-DC35-7A4F-A6C1-51D02D4FC33D}" srcOrd="2" destOrd="0" presId="urn:microsoft.com/office/officeart/2005/8/layout/funnel1"/>
    <dgm:cxn modelId="{AF09831E-FF0F-1843-92BF-B8A3CF056BAE}" type="presParOf" srcId="{BD6D1AE2-E07D-F44E-AC2A-7D24A93E17C3}" destId="{A645A3EE-8547-9B49-BE50-7E5071C710AA}" srcOrd="3" destOrd="0" presId="urn:microsoft.com/office/officeart/2005/8/layout/funnel1"/>
    <dgm:cxn modelId="{E2E691F1-3744-EF44-8089-88077379158C}" type="presParOf" srcId="{BD6D1AE2-E07D-F44E-AC2A-7D24A93E17C3}" destId="{26BE11D0-E11C-1742-9D54-541DB8E7C96D}" srcOrd="4" destOrd="0" presId="urn:microsoft.com/office/officeart/2005/8/layout/funnel1"/>
    <dgm:cxn modelId="{5559DC3F-A0AB-444C-8588-6B25B10560CA}" type="presParOf" srcId="{BD6D1AE2-E07D-F44E-AC2A-7D24A93E17C3}" destId="{65ACE242-4E3A-1745-A2CC-925A482C3B4E}" srcOrd="5" destOrd="0" presId="urn:microsoft.com/office/officeart/2005/8/layout/funnel1"/>
    <dgm:cxn modelId="{C7C08667-17E3-2242-9693-DAE0ACFB3B7B}" type="presParOf" srcId="{BD6D1AE2-E07D-F44E-AC2A-7D24A93E17C3}" destId="{E0931B9E-B65B-2245-B19F-D1DA24C16B4B}"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B46B61-E2B0-425C-980C-C705F5D459C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8BC2B8A-8C78-497B-975F-9D1DDE85CA2E}">
      <dgm:prSet/>
      <dgm:spPr/>
      <dgm:t>
        <a:bodyPr/>
        <a:lstStyle/>
        <a:p>
          <a:r>
            <a:rPr lang="en-IN" b="1" i="0"/>
            <a:t>Drinking and Driving</a:t>
          </a:r>
          <a:r>
            <a:rPr lang="en-IN" b="0" i="0"/>
            <a:t>: A significant factor in traffic accidents, impairing judgment and reaction times, and leading to poor decision-making on the road.</a:t>
          </a:r>
          <a:endParaRPr lang="en-US"/>
        </a:p>
      </dgm:t>
    </dgm:pt>
    <dgm:pt modelId="{64857E20-5177-4457-A2CB-E1254DAFDA89}" type="parTrans" cxnId="{5BE630A7-19BB-4C3D-A9D6-C85985A73B49}">
      <dgm:prSet/>
      <dgm:spPr/>
      <dgm:t>
        <a:bodyPr/>
        <a:lstStyle/>
        <a:p>
          <a:endParaRPr lang="en-US"/>
        </a:p>
      </dgm:t>
    </dgm:pt>
    <dgm:pt modelId="{08A7ED06-939E-4F1B-8DBC-C2D1C6A97380}" type="sibTrans" cxnId="{5BE630A7-19BB-4C3D-A9D6-C85985A73B49}">
      <dgm:prSet/>
      <dgm:spPr/>
      <dgm:t>
        <a:bodyPr/>
        <a:lstStyle/>
        <a:p>
          <a:endParaRPr lang="en-US"/>
        </a:p>
      </dgm:t>
    </dgm:pt>
    <dgm:pt modelId="{D223B92A-204C-47A1-B726-117F85504F9B}">
      <dgm:prSet/>
      <dgm:spPr/>
      <dgm:t>
        <a:bodyPr/>
        <a:lstStyle/>
        <a:p>
          <a:r>
            <a:rPr lang="en-IN" b="1" i="0"/>
            <a:t>Over Speeding</a:t>
          </a:r>
          <a:r>
            <a:rPr lang="en-IN" b="0" i="0"/>
            <a:t>: Contributes to a substantial number of accidents due to reduced control and increased severity of crashes.</a:t>
          </a:r>
          <a:endParaRPr lang="en-US"/>
        </a:p>
      </dgm:t>
    </dgm:pt>
    <dgm:pt modelId="{D82CF47F-7CD3-4EE9-8946-53393A53DD0A}" type="parTrans" cxnId="{F5978638-4768-4E7A-9C41-A2BC183C174C}">
      <dgm:prSet/>
      <dgm:spPr/>
      <dgm:t>
        <a:bodyPr/>
        <a:lstStyle/>
        <a:p>
          <a:endParaRPr lang="en-US"/>
        </a:p>
      </dgm:t>
    </dgm:pt>
    <dgm:pt modelId="{81FC23BD-D357-4BDA-BED6-D73FB609D213}" type="sibTrans" cxnId="{F5978638-4768-4E7A-9C41-A2BC183C174C}">
      <dgm:prSet/>
      <dgm:spPr/>
      <dgm:t>
        <a:bodyPr/>
        <a:lstStyle/>
        <a:p>
          <a:endParaRPr lang="en-US"/>
        </a:p>
      </dgm:t>
    </dgm:pt>
    <dgm:pt modelId="{AE4C5BBD-DD16-415D-AEB3-AD85208B1513}">
      <dgm:prSet/>
      <dgm:spPr/>
      <dgm:t>
        <a:bodyPr/>
        <a:lstStyle/>
        <a:p>
          <a:r>
            <a:rPr lang="en-IN" b="1" i="0"/>
            <a:t>Fatigue</a:t>
          </a:r>
          <a:r>
            <a:rPr lang="en-IN" b="0" i="0"/>
            <a:t>: Often overlooked, drowsy driving can be as dangerous as driving under the influence, leading to a delayed response to traffic conditions.</a:t>
          </a:r>
          <a:endParaRPr lang="en-US"/>
        </a:p>
      </dgm:t>
    </dgm:pt>
    <dgm:pt modelId="{BE599E19-88EA-4A9E-886C-8236C9DB2AE2}" type="parTrans" cxnId="{648685C5-A8F9-4EEB-AA53-01526F5DB784}">
      <dgm:prSet/>
      <dgm:spPr/>
      <dgm:t>
        <a:bodyPr/>
        <a:lstStyle/>
        <a:p>
          <a:endParaRPr lang="en-US"/>
        </a:p>
      </dgm:t>
    </dgm:pt>
    <dgm:pt modelId="{32238FCC-35BC-45AA-AF49-4B80D6DEEDE2}" type="sibTrans" cxnId="{648685C5-A8F9-4EEB-AA53-01526F5DB784}">
      <dgm:prSet/>
      <dgm:spPr/>
      <dgm:t>
        <a:bodyPr/>
        <a:lstStyle/>
        <a:p>
          <a:endParaRPr lang="en-US"/>
        </a:p>
      </dgm:t>
    </dgm:pt>
    <dgm:pt modelId="{A34D78C7-6188-4EC5-B41C-89BF6E691543}">
      <dgm:prSet/>
      <dgm:spPr/>
      <dgm:t>
        <a:bodyPr/>
        <a:lstStyle/>
        <a:p>
          <a:r>
            <a:rPr lang="en-IN" b="1" i="0"/>
            <a:t>Alcohol</a:t>
          </a:r>
          <a:r>
            <a:rPr lang="en-IN" b="0" i="0"/>
            <a:t>: Even small amounts can affect driving ability, with alcohol-related accidents being highly preventable yet tragically common.</a:t>
          </a:r>
          <a:endParaRPr lang="en-US"/>
        </a:p>
      </dgm:t>
    </dgm:pt>
    <dgm:pt modelId="{D5E0A8CB-FCF1-4064-B6D5-B56A2FABC4F3}" type="parTrans" cxnId="{67185316-5187-4D10-99C5-6055854BA382}">
      <dgm:prSet/>
      <dgm:spPr/>
      <dgm:t>
        <a:bodyPr/>
        <a:lstStyle/>
        <a:p>
          <a:endParaRPr lang="en-US"/>
        </a:p>
      </dgm:t>
    </dgm:pt>
    <dgm:pt modelId="{CB9A6E87-580C-4F82-BF62-3DC4578F12E5}" type="sibTrans" cxnId="{67185316-5187-4D10-99C5-6055854BA382}">
      <dgm:prSet/>
      <dgm:spPr/>
      <dgm:t>
        <a:bodyPr/>
        <a:lstStyle/>
        <a:p>
          <a:endParaRPr lang="en-US"/>
        </a:p>
      </dgm:t>
    </dgm:pt>
    <dgm:pt modelId="{D8054226-1CEA-4E9A-9BFA-58FA951624D7}">
      <dgm:prSet/>
      <dgm:spPr/>
      <dgm:t>
        <a:bodyPr/>
        <a:lstStyle/>
        <a:p>
          <a:r>
            <a:rPr lang="en-IN" b="1" i="0"/>
            <a:t>Red Light Jumping</a:t>
          </a:r>
          <a:r>
            <a:rPr lang="en-IN" b="0" i="0"/>
            <a:t>: Indicates a disregard for traffic laws and significantly raises the risk of intersection collisions.</a:t>
          </a:r>
          <a:endParaRPr lang="en-US"/>
        </a:p>
      </dgm:t>
    </dgm:pt>
    <dgm:pt modelId="{E70A6A7A-E16A-4B6C-B17F-82CFEEBFFE79}" type="parTrans" cxnId="{B5F4AA1B-E351-4074-8227-260D572FB553}">
      <dgm:prSet/>
      <dgm:spPr/>
      <dgm:t>
        <a:bodyPr/>
        <a:lstStyle/>
        <a:p>
          <a:endParaRPr lang="en-US"/>
        </a:p>
      </dgm:t>
    </dgm:pt>
    <dgm:pt modelId="{D30FB41B-F950-4002-AF27-333AF48DE62E}" type="sibTrans" cxnId="{B5F4AA1B-E351-4074-8227-260D572FB553}">
      <dgm:prSet/>
      <dgm:spPr/>
      <dgm:t>
        <a:bodyPr/>
        <a:lstStyle/>
        <a:p>
          <a:endParaRPr lang="en-US"/>
        </a:p>
      </dgm:t>
    </dgm:pt>
    <dgm:pt modelId="{32CCCBDC-FCF5-164F-A5B7-F6FDA422C34E}" type="pres">
      <dgm:prSet presAssocID="{07B46B61-E2B0-425C-980C-C705F5D459CB}" presName="linear" presStyleCnt="0">
        <dgm:presLayoutVars>
          <dgm:animLvl val="lvl"/>
          <dgm:resizeHandles val="exact"/>
        </dgm:presLayoutVars>
      </dgm:prSet>
      <dgm:spPr/>
    </dgm:pt>
    <dgm:pt modelId="{C18DA6A1-6670-3248-A54C-C95FDE3FDBA3}" type="pres">
      <dgm:prSet presAssocID="{78BC2B8A-8C78-497B-975F-9D1DDE85CA2E}" presName="parentText" presStyleLbl="node1" presStyleIdx="0" presStyleCnt="5">
        <dgm:presLayoutVars>
          <dgm:chMax val="0"/>
          <dgm:bulletEnabled val="1"/>
        </dgm:presLayoutVars>
      </dgm:prSet>
      <dgm:spPr/>
    </dgm:pt>
    <dgm:pt modelId="{B6BC6BDD-D16D-D942-B934-859B1FCF42DB}" type="pres">
      <dgm:prSet presAssocID="{08A7ED06-939E-4F1B-8DBC-C2D1C6A97380}" presName="spacer" presStyleCnt="0"/>
      <dgm:spPr/>
    </dgm:pt>
    <dgm:pt modelId="{7936D7D0-3794-644B-B174-5CA19D13175F}" type="pres">
      <dgm:prSet presAssocID="{D223B92A-204C-47A1-B726-117F85504F9B}" presName="parentText" presStyleLbl="node1" presStyleIdx="1" presStyleCnt="5">
        <dgm:presLayoutVars>
          <dgm:chMax val="0"/>
          <dgm:bulletEnabled val="1"/>
        </dgm:presLayoutVars>
      </dgm:prSet>
      <dgm:spPr/>
    </dgm:pt>
    <dgm:pt modelId="{FD31FA03-C766-D643-B2DA-5DA477C02293}" type="pres">
      <dgm:prSet presAssocID="{81FC23BD-D357-4BDA-BED6-D73FB609D213}" presName="spacer" presStyleCnt="0"/>
      <dgm:spPr/>
    </dgm:pt>
    <dgm:pt modelId="{E2EB0326-3FF8-9341-AE13-17B132C0D2FB}" type="pres">
      <dgm:prSet presAssocID="{AE4C5BBD-DD16-415D-AEB3-AD85208B1513}" presName="parentText" presStyleLbl="node1" presStyleIdx="2" presStyleCnt="5">
        <dgm:presLayoutVars>
          <dgm:chMax val="0"/>
          <dgm:bulletEnabled val="1"/>
        </dgm:presLayoutVars>
      </dgm:prSet>
      <dgm:spPr/>
    </dgm:pt>
    <dgm:pt modelId="{BC9C518C-BA02-3348-BAD9-20994DDC5F03}" type="pres">
      <dgm:prSet presAssocID="{32238FCC-35BC-45AA-AF49-4B80D6DEEDE2}" presName="spacer" presStyleCnt="0"/>
      <dgm:spPr/>
    </dgm:pt>
    <dgm:pt modelId="{AD79B0F6-69D2-1545-91EA-3AFC8544FF6D}" type="pres">
      <dgm:prSet presAssocID="{A34D78C7-6188-4EC5-B41C-89BF6E691543}" presName="parentText" presStyleLbl="node1" presStyleIdx="3" presStyleCnt="5">
        <dgm:presLayoutVars>
          <dgm:chMax val="0"/>
          <dgm:bulletEnabled val="1"/>
        </dgm:presLayoutVars>
      </dgm:prSet>
      <dgm:spPr/>
    </dgm:pt>
    <dgm:pt modelId="{24DF68BA-8A21-054D-BE96-267141941450}" type="pres">
      <dgm:prSet presAssocID="{CB9A6E87-580C-4F82-BF62-3DC4578F12E5}" presName="spacer" presStyleCnt="0"/>
      <dgm:spPr/>
    </dgm:pt>
    <dgm:pt modelId="{132EFDFC-2D56-7345-B2F0-55E34D851AAD}" type="pres">
      <dgm:prSet presAssocID="{D8054226-1CEA-4E9A-9BFA-58FA951624D7}" presName="parentText" presStyleLbl="node1" presStyleIdx="4" presStyleCnt="5">
        <dgm:presLayoutVars>
          <dgm:chMax val="0"/>
          <dgm:bulletEnabled val="1"/>
        </dgm:presLayoutVars>
      </dgm:prSet>
      <dgm:spPr/>
    </dgm:pt>
  </dgm:ptLst>
  <dgm:cxnLst>
    <dgm:cxn modelId="{F838B405-D4B1-CD42-94FD-E16648C164C4}" type="presOf" srcId="{AE4C5BBD-DD16-415D-AEB3-AD85208B1513}" destId="{E2EB0326-3FF8-9341-AE13-17B132C0D2FB}" srcOrd="0" destOrd="0" presId="urn:microsoft.com/office/officeart/2005/8/layout/vList2"/>
    <dgm:cxn modelId="{4A64D413-EB35-3F46-86C6-3AFDEDD2375B}" type="presOf" srcId="{07B46B61-E2B0-425C-980C-C705F5D459CB}" destId="{32CCCBDC-FCF5-164F-A5B7-F6FDA422C34E}" srcOrd="0" destOrd="0" presId="urn:microsoft.com/office/officeart/2005/8/layout/vList2"/>
    <dgm:cxn modelId="{67185316-5187-4D10-99C5-6055854BA382}" srcId="{07B46B61-E2B0-425C-980C-C705F5D459CB}" destId="{A34D78C7-6188-4EC5-B41C-89BF6E691543}" srcOrd="3" destOrd="0" parTransId="{D5E0A8CB-FCF1-4064-B6D5-B56A2FABC4F3}" sibTransId="{CB9A6E87-580C-4F82-BF62-3DC4578F12E5}"/>
    <dgm:cxn modelId="{B5F4AA1B-E351-4074-8227-260D572FB553}" srcId="{07B46B61-E2B0-425C-980C-C705F5D459CB}" destId="{D8054226-1CEA-4E9A-9BFA-58FA951624D7}" srcOrd="4" destOrd="0" parTransId="{E70A6A7A-E16A-4B6C-B17F-82CFEEBFFE79}" sibTransId="{D30FB41B-F950-4002-AF27-333AF48DE62E}"/>
    <dgm:cxn modelId="{0D09E121-6E96-E948-806F-272AA53862A8}" type="presOf" srcId="{D8054226-1CEA-4E9A-9BFA-58FA951624D7}" destId="{132EFDFC-2D56-7345-B2F0-55E34D851AAD}" srcOrd="0" destOrd="0" presId="urn:microsoft.com/office/officeart/2005/8/layout/vList2"/>
    <dgm:cxn modelId="{F5978638-4768-4E7A-9C41-A2BC183C174C}" srcId="{07B46B61-E2B0-425C-980C-C705F5D459CB}" destId="{D223B92A-204C-47A1-B726-117F85504F9B}" srcOrd="1" destOrd="0" parTransId="{D82CF47F-7CD3-4EE9-8946-53393A53DD0A}" sibTransId="{81FC23BD-D357-4BDA-BED6-D73FB609D213}"/>
    <dgm:cxn modelId="{B475AFA4-7E82-A64A-8787-ABC44003B311}" type="presOf" srcId="{A34D78C7-6188-4EC5-B41C-89BF6E691543}" destId="{AD79B0F6-69D2-1545-91EA-3AFC8544FF6D}" srcOrd="0" destOrd="0" presId="urn:microsoft.com/office/officeart/2005/8/layout/vList2"/>
    <dgm:cxn modelId="{5BE630A7-19BB-4C3D-A9D6-C85985A73B49}" srcId="{07B46B61-E2B0-425C-980C-C705F5D459CB}" destId="{78BC2B8A-8C78-497B-975F-9D1DDE85CA2E}" srcOrd="0" destOrd="0" parTransId="{64857E20-5177-4457-A2CB-E1254DAFDA89}" sibTransId="{08A7ED06-939E-4F1B-8DBC-C2D1C6A97380}"/>
    <dgm:cxn modelId="{58969DAE-9340-4341-AE12-7624F34E08CC}" type="presOf" srcId="{D223B92A-204C-47A1-B726-117F85504F9B}" destId="{7936D7D0-3794-644B-B174-5CA19D13175F}" srcOrd="0" destOrd="0" presId="urn:microsoft.com/office/officeart/2005/8/layout/vList2"/>
    <dgm:cxn modelId="{648685C5-A8F9-4EEB-AA53-01526F5DB784}" srcId="{07B46B61-E2B0-425C-980C-C705F5D459CB}" destId="{AE4C5BBD-DD16-415D-AEB3-AD85208B1513}" srcOrd="2" destOrd="0" parTransId="{BE599E19-88EA-4A9E-886C-8236C9DB2AE2}" sibTransId="{32238FCC-35BC-45AA-AF49-4B80D6DEEDE2}"/>
    <dgm:cxn modelId="{3631F8DD-E75D-E24A-87C6-4ABE77603815}" type="presOf" srcId="{78BC2B8A-8C78-497B-975F-9D1DDE85CA2E}" destId="{C18DA6A1-6670-3248-A54C-C95FDE3FDBA3}" srcOrd="0" destOrd="0" presId="urn:microsoft.com/office/officeart/2005/8/layout/vList2"/>
    <dgm:cxn modelId="{97135FC9-52B1-E745-AD70-CA0F4A32E61D}" type="presParOf" srcId="{32CCCBDC-FCF5-164F-A5B7-F6FDA422C34E}" destId="{C18DA6A1-6670-3248-A54C-C95FDE3FDBA3}" srcOrd="0" destOrd="0" presId="urn:microsoft.com/office/officeart/2005/8/layout/vList2"/>
    <dgm:cxn modelId="{E76AC4EC-B4EA-8145-9250-72E85E72DB22}" type="presParOf" srcId="{32CCCBDC-FCF5-164F-A5B7-F6FDA422C34E}" destId="{B6BC6BDD-D16D-D942-B934-859B1FCF42DB}" srcOrd="1" destOrd="0" presId="urn:microsoft.com/office/officeart/2005/8/layout/vList2"/>
    <dgm:cxn modelId="{78525D41-4BBF-4049-B3B6-84DE9A29EBDF}" type="presParOf" srcId="{32CCCBDC-FCF5-164F-A5B7-F6FDA422C34E}" destId="{7936D7D0-3794-644B-B174-5CA19D13175F}" srcOrd="2" destOrd="0" presId="urn:microsoft.com/office/officeart/2005/8/layout/vList2"/>
    <dgm:cxn modelId="{ABD1051A-784A-7748-B6C7-5A07C61FEFC3}" type="presParOf" srcId="{32CCCBDC-FCF5-164F-A5B7-F6FDA422C34E}" destId="{FD31FA03-C766-D643-B2DA-5DA477C02293}" srcOrd="3" destOrd="0" presId="urn:microsoft.com/office/officeart/2005/8/layout/vList2"/>
    <dgm:cxn modelId="{04571EFE-1DF7-564F-A0BB-D73FCF007DCA}" type="presParOf" srcId="{32CCCBDC-FCF5-164F-A5B7-F6FDA422C34E}" destId="{E2EB0326-3FF8-9341-AE13-17B132C0D2FB}" srcOrd="4" destOrd="0" presId="urn:microsoft.com/office/officeart/2005/8/layout/vList2"/>
    <dgm:cxn modelId="{A746E515-CFB8-7243-AA2B-DF6FBEF318B9}" type="presParOf" srcId="{32CCCBDC-FCF5-164F-A5B7-F6FDA422C34E}" destId="{BC9C518C-BA02-3348-BAD9-20994DDC5F03}" srcOrd="5" destOrd="0" presId="urn:microsoft.com/office/officeart/2005/8/layout/vList2"/>
    <dgm:cxn modelId="{EB37FBC5-9987-AD4A-84EA-3EAB5785EEDF}" type="presParOf" srcId="{32CCCBDC-FCF5-164F-A5B7-F6FDA422C34E}" destId="{AD79B0F6-69D2-1545-91EA-3AFC8544FF6D}" srcOrd="6" destOrd="0" presId="urn:microsoft.com/office/officeart/2005/8/layout/vList2"/>
    <dgm:cxn modelId="{AC95A0E1-64A2-DB44-8B5C-B27BC0325799}" type="presParOf" srcId="{32CCCBDC-FCF5-164F-A5B7-F6FDA422C34E}" destId="{24DF68BA-8A21-054D-BE96-267141941450}" srcOrd="7" destOrd="0" presId="urn:microsoft.com/office/officeart/2005/8/layout/vList2"/>
    <dgm:cxn modelId="{197AA580-066F-CA4B-BCD6-6325C97E8576}" type="presParOf" srcId="{32CCCBDC-FCF5-164F-A5B7-F6FDA422C34E}" destId="{132EFDFC-2D56-7345-B2F0-55E34D851AAD}"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970D3-7579-E34D-A1D8-D6B84E2BE348}">
      <dsp:nvSpPr>
        <dsp:cNvPr id="0" name=""/>
        <dsp:cNvSpPr/>
      </dsp:nvSpPr>
      <dsp:spPr>
        <a:xfrm>
          <a:off x="0" y="1896"/>
          <a:ext cx="1050933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8FB089-C1F0-BF41-8C41-F9AB6A532016}">
      <dsp:nvSpPr>
        <dsp:cNvPr id="0" name=""/>
        <dsp:cNvSpPr/>
      </dsp:nvSpPr>
      <dsp:spPr>
        <a:xfrm>
          <a:off x="0" y="1896"/>
          <a:ext cx="10509337" cy="129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1" kern="1200" dirty="0"/>
            <a:t>Road accidents cost thousands of lives each year, creating a global threat with no demographic or geographic constraints. India has one of the greatest rates of road accident death tolls, making it critical to address this problem</a:t>
          </a:r>
          <a:endParaRPr lang="en-US" sz="2000" kern="1200" dirty="0"/>
        </a:p>
      </dsp:txBody>
      <dsp:txXfrm>
        <a:off x="0" y="1896"/>
        <a:ext cx="10509337" cy="1293091"/>
      </dsp:txXfrm>
    </dsp:sp>
    <dsp:sp modelId="{448FE7DC-AE4A-D54D-97DD-1B1FA0E10051}">
      <dsp:nvSpPr>
        <dsp:cNvPr id="0" name=""/>
        <dsp:cNvSpPr/>
      </dsp:nvSpPr>
      <dsp:spPr>
        <a:xfrm>
          <a:off x="0" y="1294988"/>
          <a:ext cx="1050933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5E2B08-4B9B-8F4C-852F-DB4BEA81CC00}">
      <dsp:nvSpPr>
        <dsp:cNvPr id="0" name=""/>
        <dsp:cNvSpPr/>
      </dsp:nvSpPr>
      <dsp:spPr>
        <a:xfrm>
          <a:off x="0" y="1294988"/>
          <a:ext cx="10509337" cy="129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dirty="0"/>
            <a:t>According to the World Health Organization's (WHO) publication titled "The Global Status Report on Road Safety 2023," there are 1.19 million fatalities.</a:t>
          </a:r>
          <a:endParaRPr lang="en-US" sz="2000" kern="1200" dirty="0"/>
        </a:p>
      </dsp:txBody>
      <dsp:txXfrm>
        <a:off x="0" y="1294988"/>
        <a:ext cx="10509337" cy="1293091"/>
      </dsp:txXfrm>
    </dsp:sp>
    <dsp:sp modelId="{507BB8CE-2CAA-5349-8506-803E6C07029B}">
      <dsp:nvSpPr>
        <dsp:cNvPr id="0" name=""/>
        <dsp:cNvSpPr/>
      </dsp:nvSpPr>
      <dsp:spPr>
        <a:xfrm>
          <a:off x="0" y="2588079"/>
          <a:ext cx="1050933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8B3F4-E565-EA49-BBA7-730D55B5275B}">
      <dsp:nvSpPr>
        <dsp:cNvPr id="0" name=""/>
        <dsp:cNvSpPr/>
      </dsp:nvSpPr>
      <dsp:spPr>
        <a:xfrm>
          <a:off x="0" y="2588079"/>
          <a:ext cx="10509337" cy="129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1" kern="1200" dirty="0"/>
            <a:t>As reported by Road Accidents in India-2022, an estimated 4,61,312 road accidents occurred in India, which led to 1,68,491 deaths and 4,43,366 injuries. The statistics show an 11.9% year-on-year rise in accidents, a 9.4% increase in fatalities, and an enormous 15.3% jump in the number of people injured over the same period last year. </a:t>
          </a:r>
          <a:endParaRPr lang="en-US" sz="2000" kern="1200" dirty="0"/>
        </a:p>
      </dsp:txBody>
      <dsp:txXfrm>
        <a:off x="0" y="2588079"/>
        <a:ext cx="10509337" cy="12930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26F32-D15C-5A47-BF19-F2674BE0D460}">
      <dsp:nvSpPr>
        <dsp:cNvPr id="0" name=""/>
        <dsp:cNvSpPr/>
      </dsp:nvSpPr>
      <dsp:spPr>
        <a:xfrm>
          <a:off x="1283"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3760696-0987-9045-B0C6-07F4B97D2C84}">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defRPr cap="all"/>
          </a:pPr>
          <a:r>
            <a:rPr lang="en-GB" sz="2200" b="1" kern="1200" dirty="0">
              <a:latin typeface="Times New Roman" panose="02020603050405020304" pitchFamily="18" charset="0"/>
              <a:cs typeface="Times New Roman" panose="02020603050405020304" pitchFamily="18" charset="0"/>
            </a:rPr>
            <a:t>'Road Safety Matters,' was conducted to delve into people' awareness, attitudes, and practices concerning road safety, aiming to uncover crucial insights that could guide effective interventions.</a:t>
          </a:r>
          <a:endParaRPr lang="en-US" sz="2200" kern="1200" dirty="0">
            <a:latin typeface="Times New Roman" panose="02020603050405020304" pitchFamily="18" charset="0"/>
            <a:cs typeface="Times New Roman" panose="02020603050405020304" pitchFamily="18" charset="0"/>
          </a:endParaRPr>
        </a:p>
      </dsp:txBody>
      <dsp:txXfrm>
        <a:off x="585701" y="1066737"/>
        <a:ext cx="4337991" cy="2693452"/>
      </dsp:txXfrm>
    </dsp:sp>
    <dsp:sp modelId="{84445B04-BB36-D742-ADC1-7E7C2CA3FD44}">
      <dsp:nvSpPr>
        <dsp:cNvPr id="0" name=""/>
        <dsp:cNvSpPr/>
      </dsp:nvSpPr>
      <dsp:spPr>
        <a:xfrm>
          <a:off x="5508110"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D4A1716-114D-FE43-9274-D3EAF7993D7F}">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defRPr cap="all"/>
          </a:pPr>
          <a:r>
            <a:rPr lang="en-GB" sz="2200" b="1" kern="1200" dirty="0">
              <a:latin typeface="Times New Roman" panose="02020603050405020304" pitchFamily="18" charset="0"/>
              <a:cs typeface="Times New Roman" panose="02020603050405020304" pitchFamily="18" charset="0"/>
            </a:rPr>
            <a:t>Covering aspects from speed limit awareness to the understanding of the consequences of drink-driving, our study seeks to paint a comprehensive picture of people road safety knowledge</a:t>
          </a:r>
          <a:endParaRPr lang="en-US" sz="2200" kern="1200" dirty="0">
            <a:latin typeface="Times New Roman" panose="02020603050405020304" pitchFamily="18" charset="0"/>
            <a:cs typeface="Times New Roman" panose="02020603050405020304" pitchFamily="18" charset="0"/>
          </a:endParaRPr>
        </a:p>
      </dsp:txBody>
      <dsp:txXfrm>
        <a:off x="6092527" y="1066737"/>
        <a:ext cx="4337991" cy="2693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7F1B5-549D-419A-BE74-2F5585791B68}">
      <dsp:nvSpPr>
        <dsp:cNvPr id="0" name=""/>
        <dsp:cNvSpPr/>
      </dsp:nvSpPr>
      <dsp:spPr>
        <a:xfrm>
          <a:off x="0" y="531"/>
          <a:ext cx="10515600" cy="124293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3360B8-42F7-4C99-90AF-722F3E234DAA}">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DA014B-480A-4AB2-A57D-694AFD8C0D86}">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IN" sz="2500" b="0" i="0" kern="1200" dirty="0">
              <a:latin typeface="Times New Roman" panose="02020603050405020304" pitchFamily="18" charset="0"/>
              <a:cs typeface="Times New Roman" panose="02020603050405020304" pitchFamily="18" charset="0"/>
            </a:rPr>
            <a:t>Evaluate awareness of key road safety rules and regulations.</a:t>
          </a:r>
          <a:endParaRPr lang="en-US" sz="2500" kern="1200" dirty="0">
            <a:latin typeface="Times New Roman" panose="02020603050405020304" pitchFamily="18" charset="0"/>
            <a:cs typeface="Times New Roman" panose="02020603050405020304" pitchFamily="18" charset="0"/>
          </a:endParaRPr>
        </a:p>
      </dsp:txBody>
      <dsp:txXfrm>
        <a:off x="1435590" y="531"/>
        <a:ext cx="9080009" cy="1242935"/>
      </dsp:txXfrm>
    </dsp:sp>
    <dsp:sp modelId="{6FE75BB3-08A9-4E5E-ADA3-853F6674DD43}">
      <dsp:nvSpPr>
        <dsp:cNvPr id="0" name=""/>
        <dsp:cNvSpPr/>
      </dsp:nvSpPr>
      <dsp:spPr>
        <a:xfrm>
          <a:off x="0" y="1554201"/>
          <a:ext cx="10515600" cy="124293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D01763-3371-47DF-8850-A3974CF3753D}">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37DDC1-8290-4631-B629-C2B6D47245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IN" sz="2500" b="0" i="0" kern="1200" dirty="0">
              <a:latin typeface="Times New Roman" panose="02020603050405020304" pitchFamily="18" charset="0"/>
              <a:cs typeface="Times New Roman" panose="02020603050405020304" pitchFamily="18" charset="0"/>
            </a:rPr>
            <a:t>Assess the status and knowledge of road safety practices.</a:t>
          </a:r>
          <a:endParaRPr lang="en-US" sz="2500" kern="1200" dirty="0">
            <a:latin typeface="Times New Roman" panose="02020603050405020304" pitchFamily="18" charset="0"/>
            <a:cs typeface="Times New Roman" panose="02020603050405020304" pitchFamily="18" charset="0"/>
          </a:endParaRPr>
        </a:p>
      </dsp:txBody>
      <dsp:txXfrm>
        <a:off x="1435590" y="1554201"/>
        <a:ext cx="9080009" cy="1242935"/>
      </dsp:txXfrm>
    </dsp:sp>
    <dsp:sp modelId="{C353D49E-8BE2-46B7-B83A-1483949067D0}">
      <dsp:nvSpPr>
        <dsp:cNvPr id="0" name=""/>
        <dsp:cNvSpPr/>
      </dsp:nvSpPr>
      <dsp:spPr>
        <a:xfrm>
          <a:off x="0" y="3107870"/>
          <a:ext cx="10515600" cy="124293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48FC7-D70F-4E18-A355-50253434F88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EF977B-A27E-42EF-BA7B-26AF507166E3}">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IN" sz="2500" b="0" i="0" kern="1200" dirty="0">
              <a:latin typeface="Times New Roman" panose="02020603050405020304" pitchFamily="18" charset="0"/>
              <a:cs typeface="Times New Roman" panose="02020603050405020304" pitchFamily="18" charset="0"/>
            </a:rPr>
            <a:t>Gather information on the reasons behind traffic accidents.</a:t>
          </a:r>
          <a:endParaRPr lang="en-US" sz="2500" kern="1200" dirty="0">
            <a:latin typeface="Times New Roman" panose="02020603050405020304" pitchFamily="18" charset="0"/>
            <a:cs typeface="Times New Roman" panose="02020603050405020304" pitchFamily="18" charset="0"/>
          </a:endParaRPr>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4D59C-7E28-254B-A5AA-F8A7C3C8B9EF}">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695DD-3ABF-B94A-AE4F-6757F415FB9E}">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latin typeface="Times New Roman" panose="02020603050405020304" pitchFamily="18" charset="0"/>
              <a:cs typeface="Times New Roman" panose="02020603050405020304" pitchFamily="18" charset="0"/>
            </a:rPr>
            <a:t>Collaboration with ICSSR</a:t>
          </a:r>
          <a:r>
            <a:rPr lang="en-US" sz="2700" kern="1200" dirty="0">
              <a:latin typeface="Times New Roman" panose="02020603050405020304" pitchFamily="18" charset="0"/>
              <a:cs typeface="Times New Roman" panose="02020603050405020304" pitchFamily="18" charset="0"/>
            </a:rPr>
            <a:t>:</a:t>
          </a:r>
        </a:p>
        <a:p>
          <a:pPr marL="0" lvl="0" indent="0" algn="ctr"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 This survey was conducted in collaboration with the ICSSR team lead by Mr Hannu, focusing on gathering crucial data on road safety awareness among students.</a:t>
          </a:r>
        </a:p>
      </dsp:txBody>
      <dsp:txXfrm>
        <a:off x="608661" y="692298"/>
        <a:ext cx="4508047" cy="2799040"/>
      </dsp:txXfrm>
    </dsp:sp>
    <dsp:sp modelId="{05C247C9-4D65-DD4B-8F0B-8D702CEBF514}">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AF78E4-41DB-DB4E-A6E0-29EDB31521B0}">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latin typeface="Times New Roman" panose="02020603050405020304" pitchFamily="18" charset="0"/>
              <a:cs typeface="Times New Roman" panose="02020603050405020304" pitchFamily="18" charset="0"/>
            </a:rPr>
            <a:t>Targeted Demographic</a:t>
          </a:r>
          <a:r>
            <a:rPr lang="en-US" sz="2700" kern="1200" dirty="0">
              <a:latin typeface="Times New Roman" panose="02020603050405020304" pitchFamily="18" charset="0"/>
              <a:cs typeface="Times New Roman" panose="02020603050405020304" pitchFamily="18" charset="0"/>
            </a:rPr>
            <a:t>: </a:t>
          </a:r>
        </a:p>
        <a:p>
          <a:pPr marL="0" lvl="0" indent="0" algn="ctr"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The survey targeted students, representing a crucial demographic for understanding emerging attitudes and practices towards road safety.</a:t>
          </a:r>
        </a:p>
      </dsp:txBody>
      <dsp:txXfrm>
        <a:off x="6331365" y="692298"/>
        <a:ext cx="4508047" cy="2799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CAAAA-C1CC-7249-A888-D0B0D646BAF4}">
      <dsp:nvSpPr>
        <dsp:cNvPr id="0" name=""/>
        <dsp:cNvSpPr/>
      </dsp:nvSpPr>
      <dsp:spPr>
        <a:xfrm>
          <a:off x="998258" y="253974"/>
          <a:ext cx="3648027" cy="12669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60691-5FDF-B141-939C-0B5AA98A5FB3}">
      <dsp:nvSpPr>
        <dsp:cNvPr id="0" name=""/>
        <dsp:cNvSpPr/>
      </dsp:nvSpPr>
      <dsp:spPr>
        <a:xfrm>
          <a:off x="2474437" y="3356211"/>
          <a:ext cx="706982" cy="452468"/>
        </a:xfrm>
        <a:prstGeom prst="down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36F720-DC35-7A4F-A6C1-51D02D4FC33D}">
      <dsp:nvSpPr>
        <dsp:cNvPr id="0" name=""/>
        <dsp:cNvSpPr/>
      </dsp:nvSpPr>
      <dsp:spPr>
        <a:xfrm>
          <a:off x="1131171" y="3718186"/>
          <a:ext cx="3393513" cy="84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
Comprehensive Awareness</a:t>
          </a:r>
        </a:p>
      </dsp:txBody>
      <dsp:txXfrm>
        <a:off x="1131171" y="3718186"/>
        <a:ext cx="3393513" cy="848378"/>
      </dsp:txXfrm>
    </dsp:sp>
    <dsp:sp modelId="{A645A3EE-8547-9B49-BE50-7E5071C710AA}">
      <dsp:nvSpPr>
        <dsp:cNvPr id="0" name=""/>
        <dsp:cNvSpPr/>
      </dsp:nvSpPr>
      <dsp:spPr>
        <a:xfrm>
          <a:off x="2324556" y="1618732"/>
          <a:ext cx="1272567" cy="127256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Mobile Phone Usage</a:t>
          </a:r>
          <a:endParaRPr lang="en-GB" sz="1400" kern="1200" dirty="0"/>
        </a:p>
      </dsp:txBody>
      <dsp:txXfrm>
        <a:off x="2510919" y="1805095"/>
        <a:ext cx="899841" cy="899841"/>
      </dsp:txXfrm>
    </dsp:sp>
    <dsp:sp modelId="{26BE11D0-E11C-1742-9D54-541DB8E7C96D}">
      <dsp:nvSpPr>
        <dsp:cNvPr id="0" name=""/>
        <dsp:cNvSpPr/>
      </dsp:nvSpPr>
      <dsp:spPr>
        <a:xfrm>
          <a:off x="1413964" y="664024"/>
          <a:ext cx="1272567" cy="127256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Pillion Riding Rules Knowledge</a:t>
          </a:r>
          <a:endParaRPr lang="en-GB" sz="1400" kern="1200" dirty="0"/>
        </a:p>
      </dsp:txBody>
      <dsp:txXfrm>
        <a:off x="1600327" y="850387"/>
        <a:ext cx="899841" cy="899841"/>
      </dsp:txXfrm>
    </dsp:sp>
    <dsp:sp modelId="{65ACE242-4E3A-1745-A2CC-925A482C3B4E}">
      <dsp:nvSpPr>
        <dsp:cNvPr id="0" name=""/>
        <dsp:cNvSpPr/>
      </dsp:nvSpPr>
      <dsp:spPr>
        <a:xfrm>
          <a:off x="2714810" y="356345"/>
          <a:ext cx="1272567" cy="127256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Helmet Safety Standards</a:t>
          </a:r>
          <a:endParaRPr lang="en-GB" sz="1400" kern="1200" dirty="0"/>
        </a:p>
      </dsp:txBody>
      <dsp:txXfrm>
        <a:off x="2901173" y="542708"/>
        <a:ext cx="899841" cy="899841"/>
      </dsp:txXfrm>
    </dsp:sp>
    <dsp:sp modelId="{E0931B9E-B65B-2245-B19F-D1DA24C16B4B}">
      <dsp:nvSpPr>
        <dsp:cNvPr id="0" name=""/>
        <dsp:cNvSpPr/>
      </dsp:nvSpPr>
      <dsp:spPr>
        <a:xfrm>
          <a:off x="848378" y="98438"/>
          <a:ext cx="3959099" cy="3167279"/>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CAAAA-C1CC-7249-A888-D0B0D646BAF4}">
      <dsp:nvSpPr>
        <dsp:cNvPr id="0" name=""/>
        <dsp:cNvSpPr/>
      </dsp:nvSpPr>
      <dsp:spPr>
        <a:xfrm>
          <a:off x="998258" y="253974"/>
          <a:ext cx="3648027" cy="12669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60691-5FDF-B141-939C-0B5AA98A5FB3}">
      <dsp:nvSpPr>
        <dsp:cNvPr id="0" name=""/>
        <dsp:cNvSpPr/>
      </dsp:nvSpPr>
      <dsp:spPr>
        <a:xfrm>
          <a:off x="2474437" y="3356211"/>
          <a:ext cx="706982" cy="452468"/>
        </a:xfrm>
        <a:prstGeom prst="down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36F720-DC35-7A4F-A6C1-51D02D4FC33D}">
      <dsp:nvSpPr>
        <dsp:cNvPr id="0" name=""/>
        <dsp:cNvSpPr/>
      </dsp:nvSpPr>
      <dsp:spPr>
        <a:xfrm>
          <a:off x="1131171" y="3718186"/>
          <a:ext cx="3393513" cy="84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
Comprehensive Awareness</a:t>
          </a:r>
        </a:p>
      </dsp:txBody>
      <dsp:txXfrm>
        <a:off x="1131171" y="3718186"/>
        <a:ext cx="3393513" cy="848378"/>
      </dsp:txXfrm>
    </dsp:sp>
    <dsp:sp modelId="{A645A3EE-8547-9B49-BE50-7E5071C710AA}">
      <dsp:nvSpPr>
        <dsp:cNvPr id="0" name=""/>
        <dsp:cNvSpPr/>
      </dsp:nvSpPr>
      <dsp:spPr>
        <a:xfrm>
          <a:off x="2324556" y="1618732"/>
          <a:ext cx="1272567" cy="127256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Mobile Phone Usage</a:t>
          </a:r>
          <a:endParaRPr lang="en-GB" sz="1400" kern="1200" dirty="0"/>
        </a:p>
      </dsp:txBody>
      <dsp:txXfrm>
        <a:off x="2510919" y="1805095"/>
        <a:ext cx="899841" cy="899841"/>
      </dsp:txXfrm>
    </dsp:sp>
    <dsp:sp modelId="{26BE11D0-E11C-1742-9D54-541DB8E7C96D}">
      <dsp:nvSpPr>
        <dsp:cNvPr id="0" name=""/>
        <dsp:cNvSpPr/>
      </dsp:nvSpPr>
      <dsp:spPr>
        <a:xfrm>
          <a:off x="1413964" y="664024"/>
          <a:ext cx="1272567" cy="127256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Pillion Riding Rules Knowledge</a:t>
          </a:r>
          <a:endParaRPr lang="en-GB" sz="1400" kern="1200" dirty="0"/>
        </a:p>
      </dsp:txBody>
      <dsp:txXfrm>
        <a:off x="1600327" y="850387"/>
        <a:ext cx="899841" cy="899841"/>
      </dsp:txXfrm>
    </dsp:sp>
    <dsp:sp modelId="{65ACE242-4E3A-1745-A2CC-925A482C3B4E}">
      <dsp:nvSpPr>
        <dsp:cNvPr id="0" name=""/>
        <dsp:cNvSpPr/>
      </dsp:nvSpPr>
      <dsp:spPr>
        <a:xfrm>
          <a:off x="2714810" y="356345"/>
          <a:ext cx="1272567" cy="127256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Helmet Safety Standards</a:t>
          </a:r>
          <a:endParaRPr lang="en-GB" sz="1400" kern="1200" dirty="0"/>
        </a:p>
      </dsp:txBody>
      <dsp:txXfrm>
        <a:off x="2901173" y="542708"/>
        <a:ext cx="899841" cy="899841"/>
      </dsp:txXfrm>
    </dsp:sp>
    <dsp:sp modelId="{E0931B9E-B65B-2245-B19F-D1DA24C16B4B}">
      <dsp:nvSpPr>
        <dsp:cNvPr id="0" name=""/>
        <dsp:cNvSpPr/>
      </dsp:nvSpPr>
      <dsp:spPr>
        <a:xfrm>
          <a:off x="848378" y="98438"/>
          <a:ext cx="3959099" cy="3167279"/>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DA6A1-6670-3248-A54C-C95FDE3FDBA3}">
      <dsp:nvSpPr>
        <dsp:cNvPr id="0" name=""/>
        <dsp:cNvSpPr/>
      </dsp:nvSpPr>
      <dsp:spPr>
        <a:xfrm>
          <a:off x="0" y="104161"/>
          <a:ext cx="6311520" cy="934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i="0" kern="1200"/>
            <a:t>Drinking and Driving</a:t>
          </a:r>
          <a:r>
            <a:rPr lang="en-IN" sz="1700" b="0" i="0" kern="1200"/>
            <a:t>: A significant factor in traffic accidents, impairing judgment and reaction times, and leading to poor decision-making on the road.</a:t>
          </a:r>
          <a:endParaRPr lang="en-US" sz="1700" kern="1200"/>
        </a:p>
      </dsp:txBody>
      <dsp:txXfrm>
        <a:off x="45635" y="149796"/>
        <a:ext cx="6220250" cy="843560"/>
      </dsp:txXfrm>
    </dsp:sp>
    <dsp:sp modelId="{7936D7D0-3794-644B-B174-5CA19D13175F}">
      <dsp:nvSpPr>
        <dsp:cNvPr id="0" name=""/>
        <dsp:cNvSpPr/>
      </dsp:nvSpPr>
      <dsp:spPr>
        <a:xfrm>
          <a:off x="0" y="1087951"/>
          <a:ext cx="6311520" cy="934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i="0" kern="1200"/>
            <a:t>Over Speeding</a:t>
          </a:r>
          <a:r>
            <a:rPr lang="en-IN" sz="1700" b="0" i="0" kern="1200"/>
            <a:t>: Contributes to a substantial number of accidents due to reduced control and increased severity of crashes.</a:t>
          </a:r>
          <a:endParaRPr lang="en-US" sz="1700" kern="1200"/>
        </a:p>
      </dsp:txBody>
      <dsp:txXfrm>
        <a:off x="45635" y="1133586"/>
        <a:ext cx="6220250" cy="843560"/>
      </dsp:txXfrm>
    </dsp:sp>
    <dsp:sp modelId="{E2EB0326-3FF8-9341-AE13-17B132C0D2FB}">
      <dsp:nvSpPr>
        <dsp:cNvPr id="0" name=""/>
        <dsp:cNvSpPr/>
      </dsp:nvSpPr>
      <dsp:spPr>
        <a:xfrm>
          <a:off x="0" y="2071741"/>
          <a:ext cx="6311520" cy="934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i="0" kern="1200"/>
            <a:t>Fatigue</a:t>
          </a:r>
          <a:r>
            <a:rPr lang="en-IN" sz="1700" b="0" i="0" kern="1200"/>
            <a:t>: Often overlooked, drowsy driving can be as dangerous as driving under the influence, leading to a delayed response to traffic conditions.</a:t>
          </a:r>
          <a:endParaRPr lang="en-US" sz="1700" kern="1200"/>
        </a:p>
      </dsp:txBody>
      <dsp:txXfrm>
        <a:off x="45635" y="2117376"/>
        <a:ext cx="6220250" cy="843560"/>
      </dsp:txXfrm>
    </dsp:sp>
    <dsp:sp modelId="{AD79B0F6-69D2-1545-91EA-3AFC8544FF6D}">
      <dsp:nvSpPr>
        <dsp:cNvPr id="0" name=""/>
        <dsp:cNvSpPr/>
      </dsp:nvSpPr>
      <dsp:spPr>
        <a:xfrm>
          <a:off x="0" y="3055531"/>
          <a:ext cx="6311520" cy="934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i="0" kern="1200"/>
            <a:t>Alcohol</a:t>
          </a:r>
          <a:r>
            <a:rPr lang="en-IN" sz="1700" b="0" i="0" kern="1200"/>
            <a:t>: Even small amounts can affect driving ability, with alcohol-related accidents being highly preventable yet tragically common.</a:t>
          </a:r>
          <a:endParaRPr lang="en-US" sz="1700" kern="1200"/>
        </a:p>
      </dsp:txBody>
      <dsp:txXfrm>
        <a:off x="45635" y="3101166"/>
        <a:ext cx="6220250" cy="843560"/>
      </dsp:txXfrm>
    </dsp:sp>
    <dsp:sp modelId="{132EFDFC-2D56-7345-B2F0-55E34D851AAD}">
      <dsp:nvSpPr>
        <dsp:cNvPr id="0" name=""/>
        <dsp:cNvSpPr/>
      </dsp:nvSpPr>
      <dsp:spPr>
        <a:xfrm>
          <a:off x="0" y="4039321"/>
          <a:ext cx="6311520" cy="934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i="0" kern="1200"/>
            <a:t>Red Light Jumping</a:t>
          </a:r>
          <a:r>
            <a:rPr lang="en-IN" sz="1700" b="0" i="0" kern="1200"/>
            <a:t>: Indicates a disregard for traffic laws and significantly raises the risk of intersection collisions.</a:t>
          </a:r>
          <a:endParaRPr lang="en-US" sz="1700" kern="1200"/>
        </a:p>
      </dsp:txBody>
      <dsp:txXfrm>
        <a:off x="45635" y="4084956"/>
        <a:ext cx="6220250" cy="84356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7A645-4CE4-2A4B-AA32-7C55A4D99E72}" type="datetimeFigureOut">
              <a:rPr lang="en-US" smtClean="0"/>
              <a:t>4/4/24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638999-AA9B-BF41-A0AD-5367EB376A2C}" type="slidenum">
              <a:rPr lang="en-US" smtClean="0"/>
              <a:t>‹#›</a:t>
            </a:fld>
            <a:endParaRPr lang="en-US"/>
          </a:p>
        </p:txBody>
      </p:sp>
    </p:spTree>
    <p:extLst>
      <p:ext uri="{BB962C8B-B14F-4D97-AF65-F5344CB8AC3E}">
        <p14:creationId xmlns:p14="http://schemas.microsoft.com/office/powerpoint/2010/main" val="2031863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638999-AA9B-BF41-A0AD-5367EB376A2C}" type="slidenum">
              <a:rPr lang="en-US" smtClean="0"/>
              <a:t>7</a:t>
            </a:fld>
            <a:endParaRPr lang="en-US"/>
          </a:p>
        </p:txBody>
      </p:sp>
    </p:spTree>
    <p:extLst>
      <p:ext uri="{BB962C8B-B14F-4D97-AF65-F5344CB8AC3E}">
        <p14:creationId xmlns:p14="http://schemas.microsoft.com/office/powerpoint/2010/main" val="144028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638999-AA9B-BF41-A0AD-5367EB376A2C}" type="slidenum">
              <a:rPr lang="en-US" smtClean="0"/>
              <a:t>27</a:t>
            </a:fld>
            <a:endParaRPr lang="en-US"/>
          </a:p>
        </p:txBody>
      </p:sp>
    </p:spTree>
    <p:extLst>
      <p:ext uri="{BB962C8B-B14F-4D97-AF65-F5344CB8AC3E}">
        <p14:creationId xmlns:p14="http://schemas.microsoft.com/office/powerpoint/2010/main" val="2711722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638999-AA9B-BF41-A0AD-5367EB376A2C}" type="slidenum">
              <a:rPr lang="en-US" smtClean="0"/>
              <a:t>28</a:t>
            </a:fld>
            <a:endParaRPr lang="en-US"/>
          </a:p>
        </p:txBody>
      </p:sp>
    </p:spTree>
    <p:extLst>
      <p:ext uri="{BB962C8B-B14F-4D97-AF65-F5344CB8AC3E}">
        <p14:creationId xmlns:p14="http://schemas.microsoft.com/office/powerpoint/2010/main" val="3640282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638999-AA9B-BF41-A0AD-5367EB376A2C}" type="slidenum">
              <a:rPr lang="en-US" smtClean="0"/>
              <a:t>29</a:t>
            </a:fld>
            <a:endParaRPr lang="en-US"/>
          </a:p>
        </p:txBody>
      </p:sp>
    </p:spTree>
    <p:extLst>
      <p:ext uri="{BB962C8B-B14F-4D97-AF65-F5344CB8AC3E}">
        <p14:creationId xmlns:p14="http://schemas.microsoft.com/office/powerpoint/2010/main" val="158650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638999-AA9B-BF41-A0AD-5367EB376A2C}" type="slidenum">
              <a:rPr lang="en-US" smtClean="0"/>
              <a:t>19</a:t>
            </a:fld>
            <a:endParaRPr lang="en-US"/>
          </a:p>
        </p:txBody>
      </p:sp>
    </p:spTree>
    <p:extLst>
      <p:ext uri="{BB962C8B-B14F-4D97-AF65-F5344CB8AC3E}">
        <p14:creationId xmlns:p14="http://schemas.microsoft.com/office/powerpoint/2010/main" val="2385640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638999-AA9B-BF41-A0AD-5367EB376A2C}" type="slidenum">
              <a:rPr lang="en-US" smtClean="0"/>
              <a:t>20</a:t>
            </a:fld>
            <a:endParaRPr lang="en-US"/>
          </a:p>
        </p:txBody>
      </p:sp>
    </p:spTree>
    <p:extLst>
      <p:ext uri="{BB962C8B-B14F-4D97-AF65-F5344CB8AC3E}">
        <p14:creationId xmlns:p14="http://schemas.microsoft.com/office/powerpoint/2010/main" val="4057470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638999-AA9B-BF41-A0AD-5367EB376A2C}" type="slidenum">
              <a:rPr lang="en-US" smtClean="0"/>
              <a:t>21</a:t>
            </a:fld>
            <a:endParaRPr lang="en-US"/>
          </a:p>
        </p:txBody>
      </p:sp>
    </p:spTree>
    <p:extLst>
      <p:ext uri="{BB962C8B-B14F-4D97-AF65-F5344CB8AC3E}">
        <p14:creationId xmlns:p14="http://schemas.microsoft.com/office/powerpoint/2010/main" val="2941317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638999-AA9B-BF41-A0AD-5367EB376A2C}" type="slidenum">
              <a:rPr lang="en-US" smtClean="0"/>
              <a:t>22</a:t>
            </a:fld>
            <a:endParaRPr lang="en-US"/>
          </a:p>
        </p:txBody>
      </p:sp>
    </p:spTree>
    <p:extLst>
      <p:ext uri="{BB962C8B-B14F-4D97-AF65-F5344CB8AC3E}">
        <p14:creationId xmlns:p14="http://schemas.microsoft.com/office/powerpoint/2010/main" val="3389244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638999-AA9B-BF41-A0AD-5367EB376A2C}" type="slidenum">
              <a:rPr lang="en-US" smtClean="0"/>
              <a:t>23</a:t>
            </a:fld>
            <a:endParaRPr lang="en-US"/>
          </a:p>
        </p:txBody>
      </p:sp>
    </p:spTree>
    <p:extLst>
      <p:ext uri="{BB962C8B-B14F-4D97-AF65-F5344CB8AC3E}">
        <p14:creationId xmlns:p14="http://schemas.microsoft.com/office/powerpoint/2010/main" val="612168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638999-AA9B-BF41-A0AD-5367EB376A2C}" type="slidenum">
              <a:rPr lang="en-US" smtClean="0"/>
              <a:t>24</a:t>
            </a:fld>
            <a:endParaRPr lang="en-US"/>
          </a:p>
        </p:txBody>
      </p:sp>
    </p:spTree>
    <p:extLst>
      <p:ext uri="{BB962C8B-B14F-4D97-AF65-F5344CB8AC3E}">
        <p14:creationId xmlns:p14="http://schemas.microsoft.com/office/powerpoint/2010/main" val="239426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638999-AA9B-BF41-A0AD-5367EB376A2C}" type="slidenum">
              <a:rPr lang="en-US" smtClean="0"/>
              <a:t>25</a:t>
            </a:fld>
            <a:endParaRPr lang="en-US"/>
          </a:p>
        </p:txBody>
      </p:sp>
    </p:spTree>
    <p:extLst>
      <p:ext uri="{BB962C8B-B14F-4D97-AF65-F5344CB8AC3E}">
        <p14:creationId xmlns:p14="http://schemas.microsoft.com/office/powerpoint/2010/main" val="4055651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638999-AA9B-BF41-A0AD-5367EB376A2C}" type="slidenum">
              <a:rPr lang="en-US" smtClean="0"/>
              <a:t>26</a:t>
            </a:fld>
            <a:endParaRPr lang="en-US"/>
          </a:p>
        </p:txBody>
      </p:sp>
    </p:spTree>
    <p:extLst>
      <p:ext uri="{BB962C8B-B14F-4D97-AF65-F5344CB8AC3E}">
        <p14:creationId xmlns:p14="http://schemas.microsoft.com/office/powerpoint/2010/main" val="298580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770B-3C9A-EB45-015E-F7DAC28C826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5B6CB7-D3C9-7D3C-0E07-61560C588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F253311-034A-93FE-A150-B7910AB87C6B}"/>
              </a:ext>
            </a:extLst>
          </p:cNvPr>
          <p:cNvSpPr>
            <a:spLocks noGrp="1"/>
          </p:cNvSpPr>
          <p:nvPr>
            <p:ph type="dt" sz="half" idx="10"/>
          </p:nvPr>
        </p:nvSpPr>
        <p:spPr/>
        <p:txBody>
          <a:bodyPr/>
          <a:lstStyle/>
          <a:p>
            <a:fld id="{812915C5-89AD-0B47-A095-BA97AF275544}" type="datetimeFigureOut">
              <a:rPr lang="en-US" smtClean="0"/>
              <a:t>4/4/24</a:t>
            </a:fld>
            <a:endParaRPr lang="en-US"/>
          </a:p>
        </p:txBody>
      </p:sp>
      <p:sp>
        <p:nvSpPr>
          <p:cNvPr id="5" name="Footer Placeholder 4">
            <a:extLst>
              <a:ext uri="{FF2B5EF4-FFF2-40B4-BE49-F238E27FC236}">
                <a16:creationId xmlns:a16="http://schemas.microsoft.com/office/drawing/2014/main" id="{71AAECC8-D747-3F39-B032-A84DFD0E5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A4E7A-F357-B56D-DC91-9CB2B3C6691F}"/>
              </a:ext>
            </a:extLst>
          </p:cNvPr>
          <p:cNvSpPr>
            <a:spLocks noGrp="1"/>
          </p:cNvSpPr>
          <p:nvPr>
            <p:ph type="sldNum" sz="quarter" idx="12"/>
          </p:nvPr>
        </p:nvSpPr>
        <p:spPr/>
        <p:txBody>
          <a:bodyPr/>
          <a:lstStyle/>
          <a:p>
            <a:fld id="{1E34A2BE-0060-2D4A-B1A7-07FFB3412552}" type="slidenum">
              <a:rPr lang="en-US" smtClean="0"/>
              <a:t>‹#›</a:t>
            </a:fld>
            <a:endParaRPr lang="en-US"/>
          </a:p>
        </p:txBody>
      </p:sp>
    </p:spTree>
    <p:extLst>
      <p:ext uri="{BB962C8B-B14F-4D97-AF65-F5344CB8AC3E}">
        <p14:creationId xmlns:p14="http://schemas.microsoft.com/office/powerpoint/2010/main" val="2085393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0AF2-8FCB-13D9-7268-6C7F9BD2F16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49CC24-199C-D158-C70B-B9C334A3FA2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0463FF4-631D-7AFB-C286-26E8B00B603D}"/>
              </a:ext>
            </a:extLst>
          </p:cNvPr>
          <p:cNvSpPr>
            <a:spLocks noGrp="1"/>
          </p:cNvSpPr>
          <p:nvPr>
            <p:ph type="dt" sz="half" idx="10"/>
          </p:nvPr>
        </p:nvSpPr>
        <p:spPr/>
        <p:txBody>
          <a:bodyPr/>
          <a:lstStyle/>
          <a:p>
            <a:fld id="{812915C5-89AD-0B47-A095-BA97AF275544}" type="datetimeFigureOut">
              <a:rPr lang="en-US" smtClean="0"/>
              <a:t>4/4/24</a:t>
            </a:fld>
            <a:endParaRPr lang="en-US"/>
          </a:p>
        </p:txBody>
      </p:sp>
      <p:sp>
        <p:nvSpPr>
          <p:cNvPr id="5" name="Footer Placeholder 4">
            <a:extLst>
              <a:ext uri="{FF2B5EF4-FFF2-40B4-BE49-F238E27FC236}">
                <a16:creationId xmlns:a16="http://schemas.microsoft.com/office/drawing/2014/main" id="{1763E1ED-1DAC-F621-365E-1002B3184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7541A1-5DD9-E94A-03E1-0779691DCAE0}"/>
              </a:ext>
            </a:extLst>
          </p:cNvPr>
          <p:cNvSpPr>
            <a:spLocks noGrp="1"/>
          </p:cNvSpPr>
          <p:nvPr>
            <p:ph type="sldNum" sz="quarter" idx="12"/>
          </p:nvPr>
        </p:nvSpPr>
        <p:spPr/>
        <p:txBody>
          <a:bodyPr/>
          <a:lstStyle/>
          <a:p>
            <a:fld id="{1E34A2BE-0060-2D4A-B1A7-07FFB3412552}" type="slidenum">
              <a:rPr lang="en-US" smtClean="0"/>
              <a:t>‹#›</a:t>
            </a:fld>
            <a:endParaRPr lang="en-US"/>
          </a:p>
        </p:txBody>
      </p:sp>
    </p:spTree>
    <p:extLst>
      <p:ext uri="{BB962C8B-B14F-4D97-AF65-F5344CB8AC3E}">
        <p14:creationId xmlns:p14="http://schemas.microsoft.com/office/powerpoint/2010/main" val="1998988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080F41-EFA9-FC47-4DE8-27D11BB31F0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FFDB60B-0400-30D9-E787-4B136C6843A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18E17B-B96D-46EF-8AE0-FE9D842B34C6}"/>
              </a:ext>
            </a:extLst>
          </p:cNvPr>
          <p:cNvSpPr>
            <a:spLocks noGrp="1"/>
          </p:cNvSpPr>
          <p:nvPr>
            <p:ph type="dt" sz="half" idx="10"/>
          </p:nvPr>
        </p:nvSpPr>
        <p:spPr/>
        <p:txBody>
          <a:bodyPr/>
          <a:lstStyle/>
          <a:p>
            <a:fld id="{812915C5-89AD-0B47-A095-BA97AF275544}" type="datetimeFigureOut">
              <a:rPr lang="en-US" smtClean="0"/>
              <a:t>4/4/24</a:t>
            </a:fld>
            <a:endParaRPr lang="en-US"/>
          </a:p>
        </p:txBody>
      </p:sp>
      <p:sp>
        <p:nvSpPr>
          <p:cNvPr id="5" name="Footer Placeholder 4">
            <a:extLst>
              <a:ext uri="{FF2B5EF4-FFF2-40B4-BE49-F238E27FC236}">
                <a16:creationId xmlns:a16="http://schemas.microsoft.com/office/drawing/2014/main" id="{AE7BDE40-0158-A9A8-A346-AE35C8775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8DC8B4-36FD-F2BA-1066-2E2F5C991496}"/>
              </a:ext>
            </a:extLst>
          </p:cNvPr>
          <p:cNvSpPr>
            <a:spLocks noGrp="1"/>
          </p:cNvSpPr>
          <p:nvPr>
            <p:ph type="sldNum" sz="quarter" idx="12"/>
          </p:nvPr>
        </p:nvSpPr>
        <p:spPr/>
        <p:txBody>
          <a:bodyPr/>
          <a:lstStyle/>
          <a:p>
            <a:fld id="{1E34A2BE-0060-2D4A-B1A7-07FFB3412552}" type="slidenum">
              <a:rPr lang="en-US" smtClean="0"/>
              <a:t>‹#›</a:t>
            </a:fld>
            <a:endParaRPr lang="en-US"/>
          </a:p>
        </p:txBody>
      </p:sp>
    </p:spTree>
    <p:extLst>
      <p:ext uri="{BB962C8B-B14F-4D97-AF65-F5344CB8AC3E}">
        <p14:creationId xmlns:p14="http://schemas.microsoft.com/office/powerpoint/2010/main" val="4286680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830B-A742-AA3C-F4E7-65B62392170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126319F-00CC-ACF4-8CB8-CF2BB2C09F9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170481-2364-2D54-B0E4-B96B486E3D0C}"/>
              </a:ext>
            </a:extLst>
          </p:cNvPr>
          <p:cNvSpPr>
            <a:spLocks noGrp="1"/>
          </p:cNvSpPr>
          <p:nvPr>
            <p:ph type="dt" sz="half" idx="10"/>
          </p:nvPr>
        </p:nvSpPr>
        <p:spPr/>
        <p:txBody>
          <a:bodyPr/>
          <a:lstStyle/>
          <a:p>
            <a:fld id="{812915C5-89AD-0B47-A095-BA97AF275544}" type="datetimeFigureOut">
              <a:rPr lang="en-US" smtClean="0"/>
              <a:t>4/4/24</a:t>
            </a:fld>
            <a:endParaRPr lang="en-US"/>
          </a:p>
        </p:txBody>
      </p:sp>
      <p:sp>
        <p:nvSpPr>
          <p:cNvPr id="5" name="Footer Placeholder 4">
            <a:extLst>
              <a:ext uri="{FF2B5EF4-FFF2-40B4-BE49-F238E27FC236}">
                <a16:creationId xmlns:a16="http://schemas.microsoft.com/office/drawing/2014/main" id="{31CDB77C-2C8A-2F2D-CD3C-95FAB8143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3A01E-318B-9E9E-93E7-69DB44AAF1D9}"/>
              </a:ext>
            </a:extLst>
          </p:cNvPr>
          <p:cNvSpPr>
            <a:spLocks noGrp="1"/>
          </p:cNvSpPr>
          <p:nvPr>
            <p:ph type="sldNum" sz="quarter" idx="12"/>
          </p:nvPr>
        </p:nvSpPr>
        <p:spPr/>
        <p:txBody>
          <a:bodyPr/>
          <a:lstStyle/>
          <a:p>
            <a:fld id="{1E34A2BE-0060-2D4A-B1A7-07FFB3412552}" type="slidenum">
              <a:rPr lang="en-US" smtClean="0"/>
              <a:t>‹#›</a:t>
            </a:fld>
            <a:endParaRPr lang="en-US"/>
          </a:p>
        </p:txBody>
      </p:sp>
    </p:spTree>
    <p:extLst>
      <p:ext uri="{BB962C8B-B14F-4D97-AF65-F5344CB8AC3E}">
        <p14:creationId xmlns:p14="http://schemas.microsoft.com/office/powerpoint/2010/main" val="2875594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A6E02-BFC1-E411-0CDE-CBEF7D1CBA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8A68E3B-6A96-3DBD-3664-8741C81B52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3ED6CE9-4D12-72AB-1440-AF80EC72A86C}"/>
              </a:ext>
            </a:extLst>
          </p:cNvPr>
          <p:cNvSpPr>
            <a:spLocks noGrp="1"/>
          </p:cNvSpPr>
          <p:nvPr>
            <p:ph type="dt" sz="half" idx="10"/>
          </p:nvPr>
        </p:nvSpPr>
        <p:spPr/>
        <p:txBody>
          <a:bodyPr/>
          <a:lstStyle/>
          <a:p>
            <a:fld id="{812915C5-89AD-0B47-A095-BA97AF275544}" type="datetimeFigureOut">
              <a:rPr lang="en-US" smtClean="0"/>
              <a:t>4/4/24</a:t>
            </a:fld>
            <a:endParaRPr lang="en-US"/>
          </a:p>
        </p:txBody>
      </p:sp>
      <p:sp>
        <p:nvSpPr>
          <p:cNvPr id="5" name="Footer Placeholder 4">
            <a:extLst>
              <a:ext uri="{FF2B5EF4-FFF2-40B4-BE49-F238E27FC236}">
                <a16:creationId xmlns:a16="http://schemas.microsoft.com/office/drawing/2014/main" id="{C6B19C59-E370-11FB-75D7-D421FFC10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BCA60-EA0D-8499-5B05-0F1961DF9812}"/>
              </a:ext>
            </a:extLst>
          </p:cNvPr>
          <p:cNvSpPr>
            <a:spLocks noGrp="1"/>
          </p:cNvSpPr>
          <p:nvPr>
            <p:ph type="sldNum" sz="quarter" idx="12"/>
          </p:nvPr>
        </p:nvSpPr>
        <p:spPr/>
        <p:txBody>
          <a:bodyPr/>
          <a:lstStyle/>
          <a:p>
            <a:fld id="{1E34A2BE-0060-2D4A-B1A7-07FFB3412552}" type="slidenum">
              <a:rPr lang="en-US" smtClean="0"/>
              <a:t>‹#›</a:t>
            </a:fld>
            <a:endParaRPr lang="en-US"/>
          </a:p>
        </p:txBody>
      </p:sp>
    </p:spTree>
    <p:extLst>
      <p:ext uri="{BB962C8B-B14F-4D97-AF65-F5344CB8AC3E}">
        <p14:creationId xmlns:p14="http://schemas.microsoft.com/office/powerpoint/2010/main" val="3592348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2672-343F-8611-637D-2D72D87D64C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B238C93-9DBA-5BF6-C6F2-F2E2C0EAE88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4EE5E0D-AB0F-AF9E-5378-35CE3DB7AE8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80CC5DB-898E-CE86-2F58-F2F0B692394E}"/>
              </a:ext>
            </a:extLst>
          </p:cNvPr>
          <p:cNvSpPr>
            <a:spLocks noGrp="1"/>
          </p:cNvSpPr>
          <p:nvPr>
            <p:ph type="dt" sz="half" idx="10"/>
          </p:nvPr>
        </p:nvSpPr>
        <p:spPr/>
        <p:txBody>
          <a:bodyPr/>
          <a:lstStyle/>
          <a:p>
            <a:fld id="{812915C5-89AD-0B47-A095-BA97AF275544}" type="datetimeFigureOut">
              <a:rPr lang="en-US" smtClean="0"/>
              <a:t>4/4/24</a:t>
            </a:fld>
            <a:endParaRPr lang="en-US"/>
          </a:p>
        </p:txBody>
      </p:sp>
      <p:sp>
        <p:nvSpPr>
          <p:cNvPr id="6" name="Footer Placeholder 5">
            <a:extLst>
              <a:ext uri="{FF2B5EF4-FFF2-40B4-BE49-F238E27FC236}">
                <a16:creationId xmlns:a16="http://schemas.microsoft.com/office/drawing/2014/main" id="{8D4A7012-E076-E78E-0B46-A7590D3C53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0B3FA-A279-8E6B-CE33-21C885E648F8}"/>
              </a:ext>
            </a:extLst>
          </p:cNvPr>
          <p:cNvSpPr>
            <a:spLocks noGrp="1"/>
          </p:cNvSpPr>
          <p:nvPr>
            <p:ph type="sldNum" sz="quarter" idx="12"/>
          </p:nvPr>
        </p:nvSpPr>
        <p:spPr/>
        <p:txBody>
          <a:bodyPr/>
          <a:lstStyle/>
          <a:p>
            <a:fld id="{1E34A2BE-0060-2D4A-B1A7-07FFB3412552}" type="slidenum">
              <a:rPr lang="en-US" smtClean="0"/>
              <a:t>‹#›</a:t>
            </a:fld>
            <a:endParaRPr lang="en-US"/>
          </a:p>
        </p:txBody>
      </p:sp>
    </p:spTree>
    <p:extLst>
      <p:ext uri="{BB962C8B-B14F-4D97-AF65-F5344CB8AC3E}">
        <p14:creationId xmlns:p14="http://schemas.microsoft.com/office/powerpoint/2010/main" val="3631467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A003-F3C8-E750-CE98-D91CCB09C7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C5B10A0-428B-6419-8531-897D59B089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F2E05CE-02B5-8CFE-3CA2-D6F284CA507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670F598-D553-3C27-933D-9C36CF522F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20784CB-18AA-3526-A17B-A6BF7D82818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7B992D1-8EB2-BE09-4F97-66704D4644E3}"/>
              </a:ext>
            </a:extLst>
          </p:cNvPr>
          <p:cNvSpPr>
            <a:spLocks noGrp="1"/>
          </p:cNvSpPr>
          <p:nvPr>
            <p:ph type="dt" sz="half" idx="10"/>
          </p:nvPr>
        </p:nvSpPr>
        <p:spPr/>
        <p:txBody>
          <a:bodyPr/>
          <a:lstStyle/>
          <a:p>
            <a:fld id="{812915C5-89AD-0B47-A095-BA97AF275544}" type="datetimeFigureOut">
              <a:rPr lang="en-US" smtClean="0"/>
              <a:t>4/4/24</a:t>
            </a:fld>
            <a:endParaRPr lang="en-US"/>
          </a:p>
        </p:txBody>
      </p:sp>
      <p:sp>
        <p:nvSpPr>
          <p:cNvPr id="8" name="Footer Placeholder 7">
            <a:extLst>
              <a:ext uri="{FF2B5EF4-FFF2-40B4-BE49-F238E27FC236}">
                <a16:creationId xmlns:a16="http://schemas.microsoft.com/office/drawing/2014/main" id="{D3CC2FF7-A3BA-50EF-CA86-8E3804E6ED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BCD4D5-F7CB-A5CD-F085-D30B4FE0141E}"/>
              </a:ext>
            </a:extLst>
          </p:cNvPr>
          <p:cNvSpPr>
            <a:spLocks noGrp="1"/>
          </p:cNvSpPr>
          <p:nvPr>
            <p:ph type="sldNum" sz="quarter" idx="12"/>
          </p:nvPr>
        </p:nvSpPr>
        <p:spPr/>
        <p:txBody>
          <a:bodyPr/>
          <a:lstStyle/>
          <a:p>
            <a:fld id="{1E34A2BE-0060-2D4A-B1A7-07FFB3412552}" type="slidenum">
              <a:rPr lang="en-US" smtClean="0"/>
              <a:t>‹#›</a:t>
            </a:fld>
            <a:endParaRPr lang="en-US"/>
          </a:p>
        </p:txBody>
      </p:sp>
    </p:spTree>
    <p:extLst>
      <p:ext uri="{BB962C8B-B14F-4D97-AF65-F5344CB8AC3E}">
        <p14:creationId xmlns:p14="http://schemas.microsoft.com/office/powerpoint/2010/main" val="4250057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47C0-5E2A-3F95-2A7F-A5644479054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2DA9895-BA12-6B4F-7BDA-689CCA4761BC}"/>
              </a:ext>
            </a:extLst>
          </p:cNvPr>
          <p:cNvSpPr>
            <a:spLocks noGrp="1"/>
          </p:cNvSpPr>
          <p:nvPr>
            <p:ph type="dt" sz="half" idx="10"/>
          </p:nvPr>
        </p:nvSpPr>
        <p:spPr/>
        <p:txBody>
          <a:bodyPr/>
          <a:lstStyle/>
          <a:p>
            <a:fld id="{812915C5-89AD-0B47-A095-BA97AF275544}" type="datetimeFigureOut">
              <a:rPr lang="en-US" smtClean="0"/>
              <a:t>4/4/24</a:t>
            </a:fld>
            <a:endParaRPr lang="en-US"/>
          </a:p>
        </p:txBody>
      </p:sp>
      <p:sp>
        <p:nvSpPr>
          <p:cNvPr id="4" name="Footer Placeholder 3">
            <a:extLst>
              <a:ext uri="{FF2B5EF4-FFF2-40B4-BE49-F238E27FC236}">
                <a16:creationId xmlns:a16="http://schemas.microsoft.com/office/drawing/2014/main" id="{5D27724E-A250-B4FF-4284-CD6E2988D1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771CD2-D15B-5469-1C54-AA10E43656F0}"/>
              </a:ext>
            </a:extLst>
          </p:cNvPr>
          <p:cNvSpPr>
            <a:spLocks noGrp="1"/>
          </p:cNvSpPr>
          <p:nvPr>
            <p:ph type="sldNum" sz="quarter" idx="12"/>
          </p:nvPr>
        </p:nvSpPr>
        <p:spPr/>
        <p:txBody>
          <a:bodyPr/>
          <a:lstStyle/>
          <a:p>
            <a:fld id="{1E34A2BE-0060-2D4A-B1A7-07FFB3412552}" type="slidenum">
              <a:rPr lang="en-US" smtClean="0"/>
              <a:t>‹#›</a:t>
            </a:fld>
            <a:endParaRPr lang="en-US"/>
          </a:p>
        </p:txBody>
      </p:sp>
    </p:spTree>
    <p:extLst>
      <p:ext uri="{BB962C8B-B14F-4D97-AF65-F5344CB8AC3E}">
        <p14:creationId xmlns:p14="http://schemas.microsoft.com/office/powerpoint/2010/main" val="2685664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583E8-7F84-9C0C-BB6B-863FC45B4059}"/>
              </a:ext>
            </a:extLst>
          </p:cNvPr>
          <p:cNvSpPr>
            <a:spLocks noGrp="1"/>
          </p:cNvSpPr>
          <p:nvPr>
            <p:ph type="dt" sz="half" idx="10"/>
          </p:nvPr>
        </p:nvSpPr>
        <p:spPr/>
        <p:txBody>
          <a:bodyPr/>
          <a:lstStyle/>
          <a:p>
            <a:fld id="{812915C5-89AD-0B47-A095-BA97AF275544}" type="datetimeFigureOut">
              <a:rPr lang="en-US" smtClean="0"/>
              <a:t>4/4/24</a:t>
            </a:fld>
            <a:endParaRPr lang="en-US"/>
          </a:p>
        </p:txBody>
      </p:sp>
      <p:sp>
        <p:nvSpPr>
          <p:cNvPr id="3" name="Footer Placeholder 2">
            <a:extLst>
              <a:ext uri="{FF2B5EF4-FFF2-40B4-BE49-F238E27FC236}">
                <a16:creationId xmlns:a16="http://schemas.microsoft.com/office/drawing/2014/main" id="{902C14FB-1671-2FCF-110A-82CAA5EAC1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669496-9ABB-93BF-EFFD-F7017BBCF95C}"/>
              </a:ext>
            </a:extLst>
          </p:cNvPr>
          <p:cNvSpPr>
            <a:spLocks noGrp="1"/>
          </p:cNvSpPr>
          <p:nvPr>
            <p:ph type="sldNum" sz="quarter" idx="12"/>
          </p:nvPr>
        </p:nvSpPr>
        <p:spPr/>
        <p:txBody>
          <a:bodyPr/>
          <a:lstStyle/>
          <a:p>
            <a:fld id="{1E34A2BE-0060-2D4A-B1A7-07FFB3412552}" type="slidenum">
              <a:rPr lang="en-US" smtClean="0"/>
              <a:t>‹#›</a:t>
            </a:fld>
            <a:endParaRPr lang="en-US"/>
          </a:p>
        </p:txBody>
      </p:sp>
    </p:spTree>
    <p:extLst>
      <p:ext uri="{BB962C8B-B14F-4D97-AF65-F5344CB8AC3E}">
        <p14:creationId xmlns:p14="http://schemas.microsoft.com/office/powerpoint/2010/main" val="187613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579A-5B7A-AD81-7BBA-A220F13BCD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752F6D9-C61F-251D-675A-8542F3CD5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C79995-4945-499D-A511-F20C1E677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4DAA06-49CB-8BE4-155D-E7CFE4CCE00D}"/>
              </a:ext>
            </a:extLst>
          </p:cNvPr>
          <p:cNvSpPr>
            <a:spLocks noGrp="1"/>
          </p:cNvSpPr>
          <p:nvPr>
            <p:ph type="dt" sz="half" idx="10"/>
          </p:nvPr>
        </p:nvSpPr>
        <p:spPr/>
        <p:txBody>
          <a:bodyPr/>
          <a:lstStyle/>
          <a:p>
            <a:fld id="{812915C5-89AD-0B47-A095-BA97AF275544}" type="datetimeFigureOut">
              <a:rPr lang="en-US" smtClean="0"/>
              <a:t>4/4/24</a:t>
            </a:fld>
            <a:endParaRPr lang="en-US"/>
          </a:p>
        </p:txBody>
      </p:sp>
      <p:sp>
        <p:nvSpPr>
          <p:cNvPr id="6" name="Footer Placeholder 5">
            <a:extLst>
              <a:ext uri="{FF2B5EF4-FFF2-40B4-BE49-F238E27FC236}">
                <a16:creationId xmlns:a16="http://schemas.microsoft.com/office/drawing/2014/main" id="{1832D0ED-C156-B104-C25E-5A1D2BB16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F1D1EB-9754-A355-EF6E-456151982A1E}"/>
              </a:ext>
            </a:extLst>
          </p:cNvPr>
          <p:cNvSpPr>
            <a:spLocks noGrp="1"/>
          </p:cNvSpPr>
          <p:nvPr>
            <p:ph type="sldNum" sz="quarter" idx="12"/>
          </p:nvPr>
        </p:nvSpPr>
        <p:spPr/>
        <p:txBody>
          <a:bodyPr/>
          <a:lstStyle/>
          <a:p>
            <a:fld id="{1E34A2BE-0060-2D4A-B1A7-07FFB3412552}" type="slidenum">
              <a:rPr lang="en-US" smtClean="0"/>
              <a:t>‹#›</a:t>
            </a:fld>
            <a:endParaRPr lang="en-US"/>
          </a:p>
        </p:txBody>
      </p:sp>
    </p:spTree>
    <p:extLst>
      <p:ext uri="{BB962C8B-B14F-4D97-AF65-F5344CB8AC3E}">
        <p14:creationId xmlns:p14="http://schemas.microsoft.com/office/powerpoint/2010/main" val="2960813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8E91C-1380-3823-C499-8E271345F1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9AA39FF-EDE9-1736-87E7-5C78365F02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299A19-94A9-98B1-B279-85D4AA094A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23DC20-1400-8C44-4617-5EBCD9B59DC3}"/>
              </a:ext>
            </a:extLst>
          </p:cNvPr>
          <p:cNvSpPr>
            <a:spLocks noGrp="1"/>
          </p:cNvSpPr>
          <p:nvPr>
            <p:ph type="dt" sz="half" idx="10"/>
          </p:nvPr>
        </p:nvSpPr>
        <p:spPr/>
        <p:txBody>
          <a:bodyPr/>
          <a:lstStyle/>
          <a:p>
            <a:fld id="{812915C5-89AD-0B47-A095-BA97AF275544}" type="datetimeFigureOut">
              <a:rPr lang="en-US" smtClean="0"/>
              <a:t>4/4/24</a:t>
            </a:fld>
            <a:endParaRPr lang="en-US"/>
          </a:p>
        </p:txBody>
      </p:sp>
      <p:sp>
        <p:nvSpPr>
          <p:cNvPr id="6" name="Footer Placeholder 5">
            <a:extLst>
              <a:ext uri="{FF2B5EF4-FFF2-40B4-BE49-F238E27FC236}">
                <a16:creationId xmlns:a16="http://schemas.microsoft.com/office/drawing/2014/main" id="{CB95BE92-75B4-74C2-4BFF-69B4EF29D4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A63E67-2F89-DE14-7791-2E9CA2AEA251}"/>
              </a:ext>
            </a:extLst>
          </p:cNvPr>
          <p:cNvSpPr>
            <a:spLocks noGrp="1"/>
          </p:cNvSpPr>
          <p:nvPr>
            <p:ph type="sldNum" sz="quarter" idx="12"/>
          </p:nvPr>
        </p:nvSpPr>
        <p:spPr/>
        <p:txBody>
          <a:bodyPr/>
          <a:lstStyle/>
          <a:p>
            <a:fld id="{1E34A2BE-0060-2D4A-B1A7-07FFB3412552}" type="slidenum">
              <a:rPr lang="en-US" smtClean="0"/>
              <a:t>‹#›</a:t>
            </a:fld>
            <a:endParaRPr lang="en-US"/>
          </a:p>
        </p:txBody>
      </p:sp>
    </p:spTree>
    <p:extLst>
      <p:ext uri="{BB962C8B-B14F-4D97-AF65-F5344CB8AC3E}">
        <p14:creationId xmlns:p14="http://schemas.microsoft.com/office/powerpoint/2010/main" val="2826517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B450A-F7B7-83E7-8FB5-7DBC8E3EDB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7947A48-4EAE-5D25-7D62-11D0B35D4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E75A5D-D3CD-A57E-C2E3-718A568FE5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12915C5-89AD-0B47-A095-BA97AF275544}" type="datetimeFigureOut">
              <a:rPr lang="en-US" smtClean="0"/>
              <a:t>4/4/24</a:t>
            </a:fld>
            <a:endParaRPr lang="en-US"/>
          </a:p>
        </p:txBody>
      </p:sp>
      <p:sp>
        <p:nvSpPr>
          <p:cNvPr id="5" name="Footer Placeholder 4">
            <a:extLst>
              <a:ext uri="{FF2B5EF4-FFF2-40B4-BE49-F238E27FC236}">
                <a16:creationId xmlns:a16="http://schemas.microsoft.com/office/drawing/2014/main" id="{0EA7D20A-6E03-4567-92D7-555D07293B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A4DEECD-0600-23F6-04F3-4809108CF1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34A2BE-0060-2D4A-B1A7-07FFB3412552}" type="slidenum">
              <a:rPr lang="en-US" smtClean="0"/>
              <a:t>‹#›</a:t>
            </a:fld>
            <a:endParaRPr lang="en-US"/>
          </a:p>
        </p:txBody>
      </p:sp>
    </p:spTree>
    <p:extLst>
      <p:ext uri="{BB962C8B-B14F-4D97-AF65-F5344CB8AC3E}">
        <p14:creationId xmlns:p14="http://schemas.microsoft.com/office/powerpoint/2010/main" val="1072903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ko/photo/766145"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4.wdp"/><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32.png"/><Relationship Id="rId7" Type="http://schemas.openxmlformats.org/officeDocument/2006/relationships/diagramLayout" Target="../diagrams/layout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34.png"/><Relationship Id="rId10" Type="http://schemas.microsoft.com/office/2007/relationships/diagramDrawing" Target="../diagrams/drawing7.xml"/><Relationship Id="rId4" Type="http://schemas.openxmlformats.org/officeDocument/2006/relationships/image" Target="../media/image36.png"/><Relationship Id="rId9" Type="http://schemas.openxmlformats.org/officeDocument/2006/relationships/diagramColors" Target="../diagrams/colors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morth.nic.in/road-safety" TargetMode="External"/><Relationship Id="rId2" Type="http://schemas.openxmlformats.org/officeDocument/2006/relationships/hyperlink" Target="https://en.wikipedia.org/wiki/Kernel_density_estimation" TargetMode="External"/><Relationship Id="rId1" Type="http://schemas.openxmlformats.org/officeDocument/2006/relationships/slideLayout" Target="../slideLayouts/slideLayout2.xml"/><Relationship Id="rId6" Type="http://schemas.openxmlformats.org/officeDocument/2006/relationships/hyperlink" Target="https://www.safeindia.ngo/road-safety" TargetMode="External"/><Relationship Id="rId5" Type="http://schemas.openxmlformats.org/officeDocument/2006/relationships/hyperlink" Target="https://indiairf.com/" TargetMode="External"/><Relationship Id="rId4" Type="http://schemas.openxmlformats.org/officeDocument/2006/relationships/hyperlink" Target="https://www.mygov.in/campaigns/national-road-safety/"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3BCEA90-F7D5-4EC1-9BE2-5A49A20F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ar driving on a road&#10;&#10;Description automatically generated">
            <a:extLst>
              <a:ext uri="{FF2B5EF4-FFF2-40B4-BE49-F238E27FC236}">
                <a16:creationId xmlns:a16="http://schemas.microsoft.com/office/drawing/2014/main" id="{3FF9DFA9-B81F-1A0B-4314-2929DAB2616E}"/>
              </a:ext>
            </a:extLst>
          </p:cNvPr>
          <p:cNvPicPr>
            <a:picLocks noGrp="1" noChangeAspect="1"/>
          </p:cNvPicPr>
          <p:nvPr>
            <p:ph idx="1"/>
          </p:nvPr>
        </p:nvPicPr>
        <p:blipFill rotWithShape="1">
          <a:blip r:embed="rId2">
            <a:alphaModFix amt="30000"/>
            <a:extLst>
              <a:ext uri="{837473B0-CC2E-450A-ABE3-18F120FF3D39}">
                <a1611:picAttrSrcUrl xmlns:a1611="http://schemas.microsoft.com/office/drawing/2016/11/main" r:id="rId3"/>
              </a:ext>
            </a:extLst>
          </a:blip>
          <a:srcRect t="2639" b="29692"/>
          <a:stretch/>
        </p:blipFill>
        <p:spPr>
          <a:xfrm>
            <a:off x="13373" y="360360"/>
            <a:ext cx="12165257" cy="5474351"/>
          </a:xfrm>
          <a:prstGeom prst="rect">
            <a:avLst/>
          </a:prstGeom>
        </p:spPr>
      </p:pic>
      <p:sp>
        <p:nvSpPr>
          <p:cNvPr id="52"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2591AF0D-0E89-3576-F77A-A16B2B933974}"/>
              </a:ext>
            </a:extLst>
          </p:cNvPr>
          <p:cNvSpPr txBox="1"/>
          <p:nvPr/>
        </p:nvSpPr>
        <p:spPr>
          <a:xfrm>
            <a:off x="1403632" y="914399"/>
            <a:ext cx="9283781" cy="259556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000" kern="1200" dirty="0">
                <a:solidFill>
                  <a:schemeClr val="bg1"/>
                </a:solidFill>
                <a:latin typeface="Times New Roman" panose="02020603050405020304" pitchFamily="18" charset="0"/>
                <a:ea typeface="+mj-ea"/>
                <a:cs typeface="Times New Roman" panose="02020603050405020304" pitchFamily="18" charset="0"/>
              </a:rPr>
              <a:t>Road Safety Matters : A survey on Knowledge Attitude and Practices among Students</a:t>
            </a:r>
          </a:p>
        </p:txBody>
      </p:sp>
      <p:sp>
        <p:nvSpPr>
          <p:cNvPr id="53"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47" name="Rectangle 46">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51" name="Rectangle 50">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71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b="1" kern="1200" dirty="0">
                <a:solidFill>
                  <a:schemeClr val="tx1"/>
                </a:solidFill>
                <a:latin typeface="+mj-lt"/>
                <a:ea typeface="+mj-ea"/>
                <a:cs typeface="+mj-cs"/>
              </a:rPr>
              <a:t>Correlations and Insights</a:t>
            </a:r>
          </a:p>
        </p:txBody>
      </p:sp>
      <p:sp>
        <p:nvSpPr>
          <p:cNvPr id="3" name="TextBox 2">
            <a:extLst>
              <a:ext uri="{FF2B5EF4-FFF2-40B4-BE49-F238E27FC236}">
                <a16:creationId xmlns:a16="http://schemas.microsoft.com/office/drawing/2014/main" id="{2DCE739E-9854-A7BD-7BC6-EB17A3F5AE89}"/>
              </a:ext>
            </a:extLst>
          </p:cNvPr>
          <p:cNvSpPr txBox="1"/>
          <p:nvPr/>
        </p:nvSpPr>
        <p:spPr>
          <a:xfrm>
            <a:off x="457201" y="2430049"/>
            <a:ext cx="6002911" cy="397031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1" dirty="0"/>
              <a:t>Insight 1</a:t>
            </a:r>
            <a:r>
              <a:rPr lang="en-US" dirty="0"/>
              <a:t>: A positive correlation was observed between the awareness of speed limits (SL) and the recognition of traffic signals (TSR), suggesting that students who are aware of one are likely to be knowledgeable about the other.</a:t>
            </a:r>
          </a:p>
          <a:p>
            <a:pPr indent="-228600">
              <a:lnSpc>
                <a:spcPct val="90000"/>
              </a:lnSpc>
              <a:spcAft>
                <a:spcPts val="600"/>
              </a:spcAft>
              <a:buFont typeface="Arial" panose="020B0604020202020204" pitchFamily="34" charset="0"/>
              <a:buChar char="•"/>
            </a:pPr>
            <a:r>
              <a:rPr lang="en-US" b="1" dirty="0"/>
              <a:t>Insight 2: </a:t>
            </a:r>
            <a:r>
              <a:rPr lang="en-US" dirty="0"/>
              <a:t>However, a gap in safety practice awareness, particularly concerning rear seat belts (RSB), indicates a critical area for targeted educational programs.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dirty="0"/>
              <a:t>Call to Action</a:t>
            </a:r>
            <a:r>
              <a:rPr lang="en-US" dirty="0"/>
              <a:t>: These findings underline the importance of comprehensive road safety education, </a:t>
            </a:r>
            <a:r>
              <a:rPr lang="en-US" b="1" dirty="0"/>
              <a:t>emphasizing not only knowledge of regulations but also the adoption of safe practices.</a:t>
            </a:r>
          </a:p>
        </p:txBody>
      </p:sp>
      <p:sp>
        <p:nvSpPr>
          <p:cNvPr id="42" name="Rectangle 4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Graphic 36" descr="Chevron Arrows">
            <a:extLst>
              <a:ext uri="{FF2B5EF4-FFF2-40B4-BE49-F238E27FC236}">
                <a16:creationId xmlns:a16="http://schemas.microsoft.com/office/drawing/2014/main" id="{232A5278-1440-C8A2-E4A9-A5E78F473D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8900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772285" y="-23"/>
            <a:ext cx="5323715" cy="1642970"/>
          </a:xfrm>
        </p:spPr>
        <p:txBody>
          <a:bodyPr vert="horz" lIns="91440" tIns="45720" rIns="91440" bIns="45720" rtlCol="0" anchor="b">
            <a:normAutofit/>
          </a:bodyPr>
          <a:lstStyle/>
          <a:p>
            <a:r>
              <a:rPr lang="en-US" sz="4000" b="1" kern="1200" dirty="0">
                <a:solidFill>
                  <a:schemeClr val="tx1"/>
                </a:solidFill>
                <a:latin typeface="+mj-lt"/>
                <a:ea typeface="+mj-ea"/>
                <a:cs typeface="+mj-cs"/>
              </a:rPr>
              <a:t>Correlation Analysis of Road Safety Awareness</a:t>
            </a:r>
          </a:p>
        </p:txBody>
      </p:sp>
      <p:sp>
        <p:nvSpPr>
          <p:cNvPr id="3" name="TextBox 2">
            <a:extLst>
              <a:ext uri="{FF2B5EF4-FFF2-40B4-BE49-F238E27FC236}">
                <a16:creationId xmlns:a16="http://schemas.microsoft.com/office/drawing/2014/main" id="{58F716D3-F41D-C691-EDB5-4AE68C7D6C23}"/>
              </a:ext>
            </a:extLst>
          </p:cNvPr>
          <p:cNvSpPr txBox="1"/>
          <p:nvPr/>
        </p:nvSpPr>
        <p:spPr>
          <a:xfrm>
            <a:off x="254963" y="1642947"/>
            <a:ext cx="6080173" cy="4471941"/>
          </a:xfrm>
          <a:prstGeom prst="rect">
            <a:avLst/>
          </a:prstGeom>
        </p:spPr>
        <p:txBody>
          <a:bodyPr vert="horz" lIns="91440" tIns="45720" rIns="91440" bIns="45720" rtlCol="0" anchor="t">
            <a:noAutofit/>
          </a:bodyPr>
          <a:lstStyle/>
          <a:p>
            <a:pPr marL="342900" indent="-228600" algn="just">
              <a:lnSpc>
                <a:spcPct val="90000"/>
              </a:lnSpc>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Strong Positive Correlation between 'SL' and ‘PR’ :</a:t>
            </a:r>
            <a:r>
              <a:rPr lang="en-US" sz="2000" dirty="0">
                <a:latin typeface="Times New Roman" panose="02020603050405020304" pitchFamily="18" charset="0"/>
                <a:cs typeface="Times New Roman" panose="02020603050405020304" pitchFamily="18" charset="0"/>
              </a:rPr>
              <a:t>Map showed a correlation coefficient of 0.52 between Speed Limit Awareness ('SL') and Acknowledgment of the Rules for Pillion Riders ('PR'), this indicates a strong positive relationship, </a:t>
            </a:r>
            <a:r>
              <a:rPr lang="en-US" sz="2000" b="1" dirty="0">
                <a:latin typeface="Times New Roman" panose="02020603050405020304" pitchFamily="18" charset="0"/>
                <a:cs typeface="Times New Roman" panose="02020603050405020304" pitchFamily="18" charset="0"/>
              </a:rPr>
              <a:t>suggesting that students aware of speed limits are likely also aware of pillion rider rules.</a:t>
            </a:r>
          </a:p>
          <a:p>
            <a:pPr marL="342900" indent="-228600">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228600">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228600" algn="just">
              <a:lnSpc>
                <a:spcPct val="90000"/>
              </a:lnSpc>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Moderate Positive Correlation between 'TSR' and 'ISIH’:</a:t>
            </a:r>
            <a:r>
              <a:rPr lang="en-US" sz="2000" dirty="0">
                <a:latin typeface="Times New Roman" panose="02020603050405020304" pitchFamily="18" charset="0"/>
                <a:cs typeface="Times New Roman" panose="02020603050405020304" pitchFamily="18" charset="0"/>
              </a:rPr>
              <a:t>A coefficient of  avg 0.47 between Traffic Signals Recognized ('TSR') and Awareness About ISI Marked Helmet ('ISIH') would suggest a moderate positive correlation. </a:t>
            </a:r>
            <a:r>
              <a:rPr lang="en-US" sz="2000" b="1" dirty="0">
                <a:latin typeface="Times New Roman" panose="02020603050405020304" pitchFamily="18" charset="0"/>
                <a:cs typeface="Times New Roman" panose="02020603050405020304" pitchFamily="18" charset="0"/>
              </a:rPr>
              <a:t>Students who recognize more traffic signals tend to be more aware of the importance of ISI-marked helmets.</a:t>
            </a:r>
          </a:p>
        </p:txBody>
      </p:sp>
      <p:sp>
        <p:nvSpPr>
          <p:cNvPr id="40" name="Rectangle 3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4" descr="A graph of a graph with different colored squares&#10;&#10;Description automatically generated with medium confidence">
            <a:extLst>
              <a:ext uri="{FF2B5EF4-FFF2-40B4-BE49-F238E27FC236}">
                <a16:creationId xmlns:a16="http://schemas.microsoft.com/office/drawing/2014/main" id="{679F144A-CEC6-C8E7-31A4-58CCF439F07F}"/>
              </a:ext>
            </a:extLst>
          </p:cNvPr>
          <p:cNvPicPr>
            <a:picLocks noGrp="1" noChangeAspect="1"/>
          </p:cNvPicPr>
          <p:nvPr>
            <p:ph idx="1"/>
          </p:nvPr>
        </p:nvPicPr>
        <p:blipFill>
          <a:blip r:embed="rId2"/>
          <a:stretch>
            <a:fillRect/>
          </a:stretch>
        </p:blipFill>
        <p:spPr>
          <a:xfrm>
            <a:off x="6574272" y="1097281"/>
            <a:ext cx="5532657" cy="5020886"/>
          </a:xfrm>
          <a:prstGeom prst="rect">
            <a:avLst/>
          </a:prstGeom>
        </p:spPr>
      </p:pic>
    </p:spTree>
    <p:extLst>
      <p:ext uri="{BB962C8B-B14F-4D97-AF65-F5344CB8AC3E}">
        <p14:creationId xmlns:p14="http://schemas.microsoft.com/office/powerpoint/2010/main" val="4201581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772285" y="-23"/>
            <a:ext cx="5323715" cy="1642970"/>
          </a:xfrm>
        </p:spPr>
        <p:txBody>
          <a:bodyPr vert="horz" lIns="91440" tIns="45720" rIns="91440" bIns="45720" rtlCol="0" anchor="b">
            <a:normAutofit/>
          </a:bodyPr>
          <a:lstStyle/>
          <a:p>
            <a:r>
              <a:rPr lang="en-US" sz="4000" b="1" kern="1200" dirty="0">
                <a:solidFill>
                  <a:schemeClr val="tx1"/>
                </a:solidFill>
                <a:latin typeface="+mj-lt"/>
                <a:ea typeface="+mj-ea"/>
                <a:cs typeface="+mj-cs"/>
              </a:rPr>
              <a:t>Correlation Analysis of Road Safety Awareness</a:t>
            </a:r>
          </a:p>
        </p:txBody>
      </p:sp>
      <p:sp>
        <p:nvSpPr>
          <p:cNvPr id="3" name="TextBox 2">
            <a:extLst>
              <a:ext uri="{FF2B5EF4-FFF2-40B4-BE49-F238E27FC236}">
                <a16:creationId xmlns:a16="http://schemas.microsoft.com/office/drawing/2014/main" id="{58F716D3-F41D-C691-EDB5-4AE68C7D6C23}"/>
              </a:ext>
            </a:extLst>
          </p:cNvPr>
          <p:cNvSpPr txBox="1"/>
          <p:nvPr/>
        </p:nvSpPr>
        <p:spPr>
          <a:xfrm>
            <a:off x="254963" y="1642947"/>
            <a:ext cx="6080173" cy="4471941"/>
          </a:xfrm>
          <a:prstGeom prst="rect">
            <a:avLst/>
          </a:prstGeom>
        </p:spPr>
        <p:txBody>
          <a:bodyPr vert="horz" lIns="91440" tIns="45720" rIns="91440" bIns="45720" rtlCol="0" anchor="t">
            <a:noAutofit/>
          </a:bodyPr>
          <a:lstStyle/>
          <a:p>
            <a:pPr algn="just">
              <a:buFont typeface="Arial" panose="020B0604020202020204" pitchFamily="34" charset="0"/>
              <a:buChar char="•"/>
            </a:pPr>
            <a:r>
              <a:rPr lang="en-IN" sz="2000" b="1" i="0" u="none" strike="noStrike" dirty="0">
                <a:solidFill>
                  <a:srgbClr val="0D0D0D"/>
                </a:solidFill>
                <a:effectLst/>
                <a:latin typeface="Times New Roman" panose="02020603050405020304" pitchFamily="18" charset="0"/>
                <a:cs typeface="Times New Roman" panose="02020603050405020304" pitchFamily="18" charset="0"/>
              </a:rPr>
              <a:t> Low or No Correlation between 'RSB' and 'ALL'</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:A coefficient close to 0, say 0.1, between Awareness of the Importance of Rear Seat Belts ('RSB') and Opinion on Lowering Age for Driving License ('ALL'), would indicate a weak or no linear relationship. </a:t>
            </a:r>
            <a:r>
              <a:rPr lang="en-IN" sz="2000" b="1" i="1" u="none" strike="noStrike" dirty="0">
                <a:solidFill>
                  <a:srgbClr val="0D0D0D"/>
                </a:solidFill>
                <a:effectLst/>
                <a:latin typeface="Times New Roman" panose="02020603050405020304" pitchFamily="18" charset="0"/>
                <a:cs typeface="Times New Roman" panose="02020603050405020304" pitchFamily="18" charset="0"/>
              </a:rPr>
              <a:t>Awareness of rear seat belt importance doesn't strongly relate to opinions on driving license age requirements</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endParaRPr lang="en-IN" sz="2000" b="0" i="0" u="none" strike="noStrike"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2000" b="1" i="0" u="none" strike="noStrike" dirty="0">
                <a:solidFill>
                  <a:srgbClr val="0D0D0D"/>
                </a:solidFill>
                <a:effectLst/>
                <a:latin typeface="Times New Roman" panose="02020603050405020304" pitchFamily="18" charset="0"/>
                <a:cs typeface="Times New Roman" panose="02020603050405020304" pitchFamily="18" charset="0"/>
              </a:rPr>
              <a:t> Negative Correlation between 'M' and 'SL’ </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:If the heatmap indicated a negative correlation, for example, -0.3 between Use of Mobile Phone While Driving ('M') and Speed Limit Awareness ('SL'), </a:t>
            </a:r>
            <a:r>
              <a:rPr lang="en-IN" sz="2000" b="1" i="1" u="none" strike="noStrike" dirty="0">
                <a:solidFill>
                  <a:srgbClr val="0D0D0D"/>
                </a:solidFill>
                <a:effectLst/>
                <a:latin typeface="Times New Roman" panose="02020603050405020304" pitchFamily="18" charset="0"/>
                <a:cs typeface="Times New Roman" panose="02020603050405020304" pitchFamily="18" charset="0"/>
              </a:rPr>
              <a:t>it would suggest that as the tendency to use a mobile phone while driving increases, awareness of speed limits slightly decreases</a:t>
            </a:r>
            <a:r>
              <a:rPr lang="en-IN" sz="2000" i="1" dirty="0">
                <a:solidFill>
                  <a:srgbClr val="0D0D0D"/>
                </a:solidFill>
                <a:latin typeface="Times New Roman" panose="02020603050405020304" pitchFamily="18" charset="0"/>
                <a:cs typeface="Times New Roman" panose="02020603050405020304" pitchFamily="18" charset="0"/>
              </a:rPr>
              <a:t>.</a:t>
            </a:r>
            <a:endParaRPr lang="en-IN" sz="2000" b="0" i="1" u="none" strike="noStrike" dirty="0">
              <a:solidFill>
                <a:srgbClr val="0D0D0D"/>
              </a:solidFill>
              <a:effectLst/>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4" descr="A graph of a graph with different colored squares&#10;&#10;Description automatically generated with medium confidence">
            <a:extLst>
              <a:ext uri="{FF2B5EF4-FFF2-40B4-BE49-F238E27FC236}">
                <a16:creationId xmlns:a16="http://schemas.microsoft.com/office/drawing/2014/main" id="{679F144A-CEC6-C8E7-31A4-58CCF439F07F}"/>
              </a:ext>
            </a:extLst>
          </p:cNvPr>
          <p:cNvPicPr>
            <a:picLocks noGrp="1" noChangeAspect="1"/>
          </p:cNvPicPr>
          <p:nvPr>
            <p:ph idx="1"/>
          </p:nvPr>
        </p:nvPicPr>
        <p:blipFill>
          <a:blip r:embed="rId2"/>
          <a:stretch>
            <a:fillRect/>
          </a:stretch>
        </p:blipFill>
        <p:spPr>
          <a:xfrm>
            <a:off x="6574272" y="1097281"/>
            <a:ext cx="5532657" cy="5020886"/>
          </a:xfrm>
          <a:prstGeom prst="rect">
            <a:avLst/>
          </a:prstGeom>
        </p:spPr>
      </p:pic>
    </p:spTree>
    <p:extLst>
      <p:ext uri="{BB962C8B-B14F-4D97-AF65-F5344CB8AC3E}">
        <p14:creationId xmlns:p14="http://schemas.microsoft.com/office/powerpoint/2010/main" val="305396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93532" y="78350"/>
            <a:ext cx="5323715" cy="1642970"/>
          </a:xfrm>
        </p:spPr>
        <p:txBody>
          <a:bodyPr vert="horz" lIns="91440" tIns="45720" rIns="91440" bIns="45720" rtlCol="0" anchor="b">
            <a:normAutofit/>
          </a:bodyPr>
          <a:lstStyle/>
          <a:p>
            <a:pPr algn="ctr"/>
            <a:r>
              <a:rPr lang="en-US" sz="4000" b="1" kern="1200">
                <a:solidFill>
                  <a:schemeClr val="tx1"/>
                </a:solidFill>
                <a:latin typeface="+mj-lt"/>
                <a:ea typeface="+mj-ea"/>
                <a:cs typeface="+mj-cs"/>
              </a:rPr>
              <a:t>Scores of  Road Safety Awareness</a:t>
            </a:r>
            <a:endParaRPr lang="en-US" sz="4000" b="1"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58F716D3-F41D-C691-EDB5-4AE68C7D6C23}"/>
              </a:ext>
            </a:extLst>
          </p:cNvPr>
          <p:cNvSpPr txBox="1"/>
          <p:nvPr/>
        </p:nvSpPr>
        <p:spPr>
          <a:xfrm>
            <a:off x="254964" y="1642947"/>
            <a:ext cx="5362766" cy="4471941"/>
          </a:xfrm>
          <a:prstGeom prst="rect">
            <a:avLst/>
          </a:prstGeom>
        </p:spPr>
        <p:txBody>
          <a:bodyPr vert="horz" lIns="91440" tIns="45720" rIns="91440" bIns="45720" rtlCol="0" anchor="t">
            <a:noAutofit/>
          </a:bodyPr>
          <a:lstStyle/>
          <a:p>
            <a:pPr algn="just">
              <a:buFont typeface="Arial" panose="020B0604020202020204" pitchFamily="34" charset="0"/>
              <a:buChar char="•"/>
            </a:pPr>
            <a:r>
              <a:rPr lang="en-IN" sz="2000" b="1" i="0" u="none" strike="noStrike" dirty="0">
                <a:solidFill>
                  <a:srgbClr val="0D0D0D"/>
                </a:solidFill>
                <a:effectLst/>
                <a:latin typeface="Times New Roman" panose="02020603050405020304" pitchFamily="18" charset="0"/>
                <a:cs typeface="Times New Roman" panose="02020603050405020304" pitchFamily="18" charset="0"/>
              </a:rPr>
              <a:t> Central Tendency</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 The mean awareness score is marked by the red dashed line, which indicates that the </a:t>
            </a:r>
            <a:r>
              <a:rPr lang="en-IN" sz="2000" b="1" i="1" u="none" strike="noStrike" dirty="0">
                <a:solidFill>
                  <a:srgbClr val="0D0D0D"/>
                </a:solidFill>
                <a:effectLst/>
                <a:latin typeface="Times New Roman" panose="02020603050405020304" pitchFamily="18" charset="0"/>
                <a:cs typeface="Times New Roman" panose="02020603050405020304" pitchFamily="18" charset="0"/>
              </a:rPr>
              <a:t>average road safety awareness score among students is 4.48</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 This suggests a moderate level of awareness overall.</a:t>
            </a:r>
          </a:p>
          <a:p>
            <a:pPr algn="just">
              <a:buFont typeface="Arial" panose="020B0604020202020204" pitchFamily="34" charset="0"/>
              <a:buChar char="•"/>
            </a:pPr>
            <a:endParaRPr lang="en-IN" sz="2000" b="0" i="0" u="none" strike="noStrike"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2000" b="1" i="0" u="none" strike="noStrike" dirty="0">
                <a:solidFill>
                  <a:srgbClr val="0D0D0D"/>
                </a:solidFill>
                <a:effectLst/>
                <a:latin typeface="Times New Roman" panose="02020603050405020304" pitchFamily="18" charset="0"/>
                <a:cs typeface="Times New Roman" panose="02020603050405020304" pitchFamily="18" charset="0"/>
              </a:rPr>
              <a:t> Most Frequent Score</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 The tallest bar represents the awareness score that the most students received. In this case, </a:t>
            </a:r>
            <a:r>
              <a:rPr lang="en-IN" sz="2000" b="1" i="1" u="none" strike="noStrike" dirty="0">
                <a:solidFill>
                  <a:srgbClr val="0D0D0D"/>
                </a:solidFill>
                <a:effectLst/>
                <a:latin typeface="Times New Roman" panose="02020603050405020304" pitchFamily="18" charset="0"/>
                <a:cs typeface="Times New Roman" panose="02020603050405020304" pitchFamily="18" charset="0"/>
              </a:rPr>
              <a:t>it's a score of 4, which implies that this score is the most common among the students surveyed.</a:t>
            </a:r>
          </a:p>
          <a:p>
            <a:pPr algn="just">
              <a:buFont typeface="Arial" panose="020B0604020202020204" pitchFamily="34" charset="0"/>
              <a:buChar char="•"/>
            </a:pPr>
            <a:endParaRPr lang="en-IN" sz="2000" b="0" i="0" u="none" strike="noStrike"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2000" b="1" i="0" u="none" strike="noStrike" dirty="0">
                <a:solidFill>
                  <a:srgbClr val="0D0D0D"/>
                </a:solidFill>
                <a:effectLst/>
                <a:latin typeface="Times New Roman" panose="02020603050405020304" pitchFamily="18" charset="0"/>
                <a:cs typeface="Times New Roman" panose="02020603050405020304" pitchFamily="18" charset="0"/>
              </a:rPr>
              <a:t> Score Range</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 The x-axis displays awareness scores ranging from 0 to 7. </a:t>
            </a:r>
            <a:r>
              <a:rPr lang="en-IN" sz="2000" b="1" i="1" u="none" strike="noStrike" dirty="0">
                <a:solidFill>
                  <a:srgbClr val="0D0D0D"/>
                </a:solidFill>
                <a:effectLst/>
                <a:latin typeface="Times New Roman" panose="02020603050405020304" pitchFamily="18" charset="0"/>
                <a:cs typeface="Times New Roman" panose="02020603050405020304" pitchFamily="18" charset="0"/>
              </a:rPr>
              <a:t>Few students have very low or very high scores</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 as seen by the shorter bars at the ends of the x-axis.</a:t>
            </a:r>
          </a:p>
        </p:txBody>
      </p:sp>
      <p:sp>
        <p:nvSpPr>
          <p:cNvPr id="40" name="Rectangle 3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4">
            <a:extLst>
              <a:ext uri="{FF2B5EF4-FFF2-40B4-BE49-F238E27FC236}">
                <a16:creationId xmlns:a16="http://schemas.microsoft.com/office/drawing/2014/main" id="{679F144A-CEC6-C8E7-31A4-58CCF439F07F}"/>
              </a:ext>
            </a:extLst>
          </p:cNvPr>
          <p:cNvPicPr>
            <a:picLocks noGrp="1" noChangeAspect="1"/>
          </p:cNvPicPr>
          <p:nvPr>
            <p:ph idx="1"/>
          </p:nvPr>
        </p:nvPicPr>
        <p:blipFill>
          <a:blip r:embed="rId2"/>
          <a:srcRect/>
          <a:stretch/>
        </p:blipFill>
        <p:spPr>
          <a:xfrm>
            <a:off x="5617730" y="457633"/>
            <a:ext cx="6635702" cy="5888948"/>
          </a:xfrm>
          <a:prstGeom prst="rect">
            <a:avLst/>
          </a:prstGeom>
        </p:spPr>
      </p:pic>
    </p:spTree>
    <p:extLst>
      <p:ext uri="{BB962C8B-B14F-4D97-AF65-F5344CB8AC3E}">
        <p14:creationId xmlns:p14="http://schemas.microsoft.com/office/powerpoint/2010/main" val="60753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93532" y="78350"/>
            <a:ext cx="5323715" cy="1642970"/>
          </a:xfrm>
        </p:spPr>
        <p:txBody>
          <a:bodyPr vert="horz" lIns="91440" tIns="45720" rIns="91440" bIns="45720" rtlCol="0" anchor="b">
            <a:normAutofit/>
          </a:bodyPr>
          <a:lstStyle/>
          <a:p>
            <a:pPr algn="ctr"/>
            <a:r>
              <a:rPr lang="en-US" sz="4000" b="1" kern="1200">
                <a:solidFill>
                  <a:schemeClr val="tx1"/>
                </a:solidFill>
                <a:latin typeface="+mj-lt"/>
                <a:ea typeface="+mj-ea"/>
                <a:cs typeface="+mj-cs"/>
              </a:rPr>
              <a:t>Scores of  Road Safety Awareness</a:t>
            </a:r>
            <a:endParaRPr lang="en-US" sz="4000" b="1"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58F716D3-F41D-C691-EDB5-4AE68C7D6C23}"/>
              </a:ext>
            </a:extLst>
          </p:cNvPr>
          <p:cNvSpPr txBox="1"/>
          <p:nvPr/>
        </p:nvSpPr>
        <p:spPr>
          <a:xfrm>
            <a:off x="254964" y="1642947"/>
            <a:ext cx="5362766" cy="4471941"/>
          </a:xfrm>
          <a:prstGeom prst="rect">
            <a:avLst/>
          </a:prstGeom>
        </p:spPr>
        <p:txBody>
          <a:bodyPr vert="horz" lIns="91440" tIns="45720" rIns="91440" bIns="45720" rtlCol="0" anchor="t">
            <a:noAutofit/>
          </a:bodyPr>
          <a:lstStyle/>
          <a:p>
            <a:pPr algn="just">
              <a:buFont typeface="Arial" panose="020B0604020202020204" pitchFamily="34" charset="0"/>
              <a:buChar char="•"/>
            </a:pPr>
            <a:r>
              <a:rPr lang="en-IN" sz="2000" b="1" i="0" u="none" strike="noStrike" dirty="0">
                <a:solidFill>
                  <a:srgbClr val="0D0D0D"/>
                </a:solidFill>
                <a:effectLst/>
                <a:latin typeface="Times New Roman" panose="02020603050405020304" pitchFamily="18" charset="0"/>
                <a:cs typeface="Times New Roman" panose="02020603050405020304" pitchFamily="18" charset="0"/>
              </a:rPr>
              <a:t> Skewness</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 There appears to be a slight left skew in the distribution as there is a tail extending towards the lower scores. </a:t>
            </a:r>
            <a:r>
              <a:rPr lang="en-IN" sz="2000" b="1" i="1" u="none" strike="noStrike" dirty="0">
                <a:solidFill>
                  <a:srgbClr val="0D0D0D"/>
                </a:solidFill>
                <a:effectLst/>
                <a:latin typeface="Times New Roman" panose="02020603050405020304" pitchFamily="18" charset="0"/>
                <a:cs typeface="Times New Roman" panose="02020603050405020304" pitchFamily="18" charset="0"/>
              </a:rPr>
              <a:t>This suggests that while many students have a moderate level of awareness, a smaller group has a significantly lower level of awareness.</a:t>
            </a:r>
          </a:p>
          <a:p>
            <a:pPr algn="just">
              <a:buFont typeface="Arial" panose="020B0604020202020204" pitchFamily="34" charset="0"/>
              <a:buChar char="•"/>
            </a:pPr>
            <a:endParaRPr lang="en-IN" sz="2000" b="0" i="0" u="none" strike="noStrike"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2000" b="1" i="0" u="none" strike="noStrike" dirty="0">
                <a:solidFill>
                  <a:srgbClr val="0D0D0D"/>
                </a:solidFill>
                <a:effectLst/>
                <a:latin typeface="Times New Roman" panose="02020603050405020304" pitchFamily="18" charset="0"/>
                <a:cs typeface="Times New Roman" panose="02020603050405020304" pitchFamily="18" charset="0"/>
              </a:rPr>
              <a:t> Score Distribution</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 The distribution of scores, as illustrated by the KDE curve[1], shows a </a:t>
            </a:r>
            <a:r>
              <a:rPr lang="en-IN" sz="2000" b="1" i="1" u="none" strike="noStrike" dirty="0">
                <a:solidFill>
                  <a:srgbClr val="0D0D0D"/>
                </a:solidFill>
                <a:effectLst/>
                <a:latin typeface="Times New Roman" panose="02020603050405020304" pitchFamily="18" charset="0"/>
                <a:cs typeface="Times New Roman" panose="02020603050405020304" pitchFamily="18" charset="0"/>
              </a:rPr>
              <a:t>concentration around the mean with a gradual fall off towards the higher and lower scores. This indicates that most students' awareness levels are clustered around the mean</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a:t>
            </a:r>
          </a:p>
        </p:txBody>
      </p:sp>
      <p:sp>
        <p:nvSpPr>
          <p:cNvPr id="40" name="Rectangle 3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4">
            <a:extLst>
              <a:ext uri="{FF2B5EF4-FFF2-40B4-BE49-F238E27FC236}">
                <a16:creationId xmlns:a16="http://schemas.microsoft.com/office/drawing/2014/main" id="{679F144A-CEC6-C8E7-31A4-58CCF439F07F}"/>
              </a:ext>
            </a:extLst>
          </p:cNvPr>
          <p:cNvPicPr>
            <a:picLocks noGrp="1" noChangeAspect="1"/>
          </p:cNvPicPr>
          <p:nvPr>
            <p:ph idx="1"/>
          </p:nvPr>
        </p:nvPicPr>
        <p:blipFill>
          <a:blip r:embed="rId2"/>
          <a:srcRect/>
          <a:stretch/>
        </p:blipFill>
        <p:spPr>
          <a:xfrm>
            <a:off x="5617730" y="457633"/>
            <a:ext cx="6635702" cy="5888948"/>
          </a:xfrm>
          <a:prstGeom prst="rect">
            <a:avLst/>
          </a:prstGeom>
        </p:spPr>
      </p:pic>
    </p:spTree>
    <p:extLst>
      <p:ext uri="{BB962C8B-B14F-4D97-AF65-F5344CB8AC3E}">
        <p14:creationId xmlns:p14="http://schemas.microsoft.com/office/powerpoint/2010/main" val="290948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144923" y="-23"/>
            <a:ext cx="5323715" cy="1642970"/>
          </a:xfrm>
        </p:spPr>
        <p:txBody>
          <a:bodyPr vert="horz" lIns="91440" tIns="45720" rIns="91440" bIns="45720" rtlCol="0" anchor="b">
            <a:normAutofit/>
          </a:bodyPr>
          <a:lstStyle/>
          <a:p>
            <a:pPr marL="0" lvl="0" indent="0">
              <a:spcAft>
                <a:spcPts val="0"/>
              </a:spcAft>
            </a:pPr>
            <a:r>
              <a:rPr lang="en-US" sz="4000" b="1" kern="1200" dirty="0">
                <a:solidFill>
                  <a:schemeClr val="tx1"/>
                </a:solidFill>
                <a:latin typeface="+mj-lt"/>
                <a:ea typeface="+mj-ea"/>
                <a:cs typeface="+mj-cs"/>
                <a:sym typeface="Times New Roman"/>
              </a:rPr>
              <a:t>Knowledge Gaps &amp; Educational Insights</a:t>
            </a:r>
          </a:p>
        </p:txBody>
      </p:sp>
      <p:sp>
        <p:nvSpPr>
          <p:cNvPr id="3" name="TextBox 2">
            <a:extLst>
              <a:ext uri="{FF2B5EF4-FFF2-40B4-BE49-F238E27FC236}">
                <a16:creationId xmlns:a16="http://schemas.microsoft.com/office/drawing/2014/main" id="{5A5054B5-F009-4946-E0CF-1D8C58609D07}"/>
              </a:ext>
            </a:extLst>
          </p:cNvPr>
          <p:cNvSpPr txBox="1"/>
          <p:nvPr/>
        </p:nvSpPr>
        <p:spPr>
          <a:xfrm>
            <a:off x="568725" y="1817171"/>
            <a:ext cx="5315189" cy="3535083"/>
          </a:xfrm>
          <a:prstGeom prst="rect">
            <a:avLst/>
          </a:prstGeom>
        </p:spPr>
        <p:txBody>
          <a:bodyPr vert="horz" lIns="91440" tIns="45720" rIns="91440" bIns="45720" rtlCol="0" anchor="t">
            <a:noAutofit/>
          </a:bodyPr>
          <a:lstStyle/>
          <a:p>
            <a:pPr algn="ctr">
              <a:lnSpc>
                <a:spcPct val="90000"/>
              </a:lnSpc>
              <a:spcAft>
                <a:spcPts val="600"/>
              </a:spcAft>
            </a:pPr>
            <a:r>
              <a:rPr lang="en-US" b="1" i="0" u="sng" strike="noStrike" dirty="0">
                <a:effectLst/>
                <a:latin typeface="Times New Roman" panose="02020603050405020304" pitchFamily="18" charset="0"/>
                <a:cs typeface="Times New Roman" panose="02020603050405020304" pitchFamily="18" charset="0"/>
              </a:rPr>
              <a:t>Knowledge Gaps</a:t>
            </a:r>
          </a:p>
          <a:p>
            <a:pPr indent="-228600">
              <a:lnSpc>
                <a:spcPct val="90000"/>
              </a:lnSpc>
              <a:spcAft>
                <a:spcPts val="600"/>
              </a:spcAft>
              <a:buFont typeface="Arial" panose="020B0604020202020204" pitchFamily="34" charset="0"/>
              <a:buChar char="•"/>
            </a:pPr>
            <a:endParaRPr lang="en-US" b="1" i="0" u="sng" strike="noStrike" dirty="0">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i="0" u="none" strike="noStrike" dirty="0">
                <a:effectLst/>
                <a:latin typeface="Times New Roman" panose="02020603050405020304" pitchFamily="18" charset="0"/>
                <a:cs typeface="Times New Roman" panose="02020603050405020304" pitchFamily="18" charset="0"/>
              </a:rPr>
              <a:t>A segment of students failed to identify any traffic signs.</a:t>
            </a:r>
          </a:p>
          <a:p>
            <a:pPr indent="-228600">
              <a:lnSpc>
                <a:spcPct val="90000"/>
              </a:lnSpc>
              <a:spcAft>
                <a:spcPts val="600"/>
              </a:spcAft>
              <a:buFont typeface="Arial" panose="020B0604020202020204" pitchFamily="34" charset="0"/>
              <a:buChar char="•"/>
            </a:pPr>
            <a:r>
              <a:rPr lang="en-US" i="0" u="none" strike="noStrike" dirty="0">
                <a:effectLst/>
                <a:latin typeface="Times New Roman" panose="02020603050405020304" pitchFamily="18" charset="0"/>
                <a:cs typeface="Times New Roman" panose="02020603050405020304" pitchFamily="18" charset="0"/>
              </a:rPr>
              <a:t>Reveals significant educational gaps in road safety.</a:t>
            </a:r>
          </a:p>
          <a:p>
            <a:pPr indent="-228600">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ctr">
              <a:lnSpc>
                <a:spcPct val="90000"/>
              </a:lnSpc>
              <a:spcAft>
                <a:spcPts val="600"/>
              </a:spcAft>
            </a:pPr>
            <a:r>
              <a:rPr lang="en-US" b="1" u="sng" dirty="0">
                <a:latin typeface="Times New Roman" panose="02020603050405020304" pitchFamily="18" charset="0"/>
                <a:cs typeface="Times New Roman" panose="02020603050405020304" pitchFamily="18" charset="0"/>
              </a:rPr>
              <a:t>Educational Insights</a:t>
            </a:r>
          </a:p>
          <a:p>
            <a:pPr indent="-228600">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least recognized signals point to areas needing targeted educational efforts.</a:t>
            </a:r>
          </a:p>
          <a:p>
            <a:pPr indent="-228600" algn="just">
              <a:lnSpc>
                <a:spcPct val="90000"/>
              </a:lnSpc>
              <a:spcAft>
                <a:spcPts val="600"/>
              </a:spcAft>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The data can guide road safety educators to focus on the signals that students are least aware of.</a:t>
            </a:r>
          </a:p>
          <a:p>
            <a:pPr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Educational initiatives should aim to bridge knowledge gaps to enhance overall road safety comprehension.</a:t>
            </a:r>
          </a:p>
        </p:txBody>
      </p:sp>
      <p:sp>
        <p:nvSpPr>
          <p:cNvPr id="42" name="Rectangle 4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group of signs with text&#10;&#10;Description automatically generated">
            <a:extLst>
              <a:ext uri="{FF2B5EF4-FFF2-40B4-BE49-F238E27FC236}">
                <a16:creationId xmlns:a16="http://schemas.microsoft.com/office/drawing/2014/main" id="{39EA625F-1E3E-F60F-B610-E35D4CE004E4}"/>
              </a:ext>
            </a:extLst>
          </p:cNvPr>
          <p:cNvPicPr>
            <a:picLocks noChangeAspect="1"/>
          </p:cNvPicPr>
          <p:nvPr/>
        </p:nvPicPr>
        <p:blipFill>
          <a:blip r:embed="rId2"/>
          <a:stretch>
            <a:fillRect/>
          </a:stretch>
        </p:blipFill>
        <p:spPr>
          <a:xfrm>
            <a:off x="5883914" y="2304790"/>
            <a:ext cx="6117808" cy="2615362"/>
          </a:xfrm>
          <a:prstGeom prst="rect">
            <a:avLst/>
          </a:prstGeom>
        </p:spPr>
      </p:pic>
    </p:spTree>
    <p:extLst>
      <p:ext uri="{BB962C8B-B14F-4D97-AF65-F5344CB8AC3E}">
        <p14:creationId xmlns:p14="http://schemas.microsoft.com/office/powerpoint/2010/main" val="2174227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34" name="Rectangle 3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371598" y="319314"/>
            <a:ext cx="9477377" cy="1030515"/>
          </a:xfrm>
        </p:spPr>
        <p:txBody>
          <a:bodyPr vert="horz" lIns="91440" tIns="45720" rIns="91440" bIns="45720" rtlCol="0" anchor="ctr">
            <a:normAutofit/>
          </a:bodyPr>
          <a:lstStyle/>
          <a:p>
            <a:pPr marL="0" lvl="0" indent="0">
              <a:spcAft>
                <a:spcPts val="0"/>
              </a:spcAft>
            </a:pPr>
            <a:r>
              <a:rPr lang="en-US" sz="3400" b="1">
                <a:solidFill>
                  <a:srgbClr val="FFFFFF"/>
                </a:solidFill>
                <a:sym typeface="Times New Roman"/>
              </a:rPr>
              <a:t>Analysis of Current Road Safety Practices Among Students</a:t>
            </a:r>
          </a:p>
        </p:txBody>
      </p:sp>
      <p:pic>
        <p:nvPicPr>
          <p:cNvPr id="11" name="Picture 10" descr="A pie chart with text overlay&#10;&#10;Description automatically generated">
            <a:extLst>
              <a:ext uri="{FF2B5EF4-FFF2-40B4-BE49-F238E27FC236}">
                <a16:creationId xmlns:a16="http://schemas.microsoft.com/office/drawing/2014/main" id="{BB7F3516-567F-8244-7DE3-7BF17798FCAE}"/>
              </a:ext>
            </a:extLst>
          </p:cNvPr>
          <p:cNvPicPr>
            <a:picLocks noChangeAspect="1"/>
          </p:cNvPicPr>
          <p:nvPr/>
        </p:nvPicPr>
        <p:blipFill>
          <a:blip r:embed="rId2"/>
          <a:stretch>
            <a:fillRect/>
          </a:stretch>
        </p:blipFill>
        <p:spPr>
          <a:xfrm>
            <a:off x="1371598" y="1787654"/>
            <a:ext cx="4344174" cy="2617365"/>
          </a:xfrm>
          <a:prstGeom prst="rect">
            <a:avLst/>
          </a:prstGeom>
        </p:spPr>
      </p:pic>
      <p:pic>
        <p:nvPicPr>
          <p:cNvPr id="9" name="Picture 8" descr="A graph of blue and green squares&#10;&#10;Description automatically generated">
            <a:extLst>
              <a:ext uri="{FF2B5EF4-FFF2-40B4-BE49-F238E27FC236}">
                <a16:creationId xmlns:a16="http://schemas.microsoft.com/office/drawing/2014/main" id="{9BED1F77-989D-15E9-CABC-0794ADDEFB65}"/>
              </a:ext>
            </a:extLst>
          </p:cNvPr>
          <p:cNvPicPr>
            <a:picLocks noChangeAspect="1"/>
          </p:cNvPicPr>
          <p:nvPr/>
        </p:nvPicPr>
        <p:blipFill>
          <a:blip r:embed="rId3"/>
          <a:stretch>
            <a:fillRect/>
          </a:stretch>
        </p:blipFill>
        <p:spPr>
          <a:xfrm>
            <a:off x="6424619" y="1787654"/>
            <a:ext cx="4380527" cy="2617365"/>
          </a:xfrm>
          <a:prstGeom prst="rect">
            <a:avLst/>
          </a:prstGeom>
        </p:spPr>
      </p:pic>
      <p:sp>
        <p:nvSpPr>
          <p:cNvPr id="3" name="TextBox 2">
            <a:extLst>
              <a:ext uri="{FF2B5EF4-FFF2-40B4-BE49-F238E27FC236}">
                <a16:creationId xmlns:a16="http://schemas.microsoft.com/office/drawing/2014/main" id="{1B83140D-42D0-770A-4175-DC13CC06B707}"/>
              </a:ext>
            </a:extLst>
          </p:cNvPr>
          <p:cNvSpPr txBox="1"/>
          <p:nvPr/>
        </p:nvSpPr>
        <p:spPr>
          <a:xfrm>
            <a:off x="1371598" y="4431718"/>
            <a:ext cx="9864249" cy="2106968"/>
          </a:xfrm>
          <a:prstGeom prst="rect">
            <a:avLst/>
          </a:prstGeom>
        </p:spPr>
        <p:txBody>
          <a:bodyPr vert="horz" lIns="91440" tIns="45720" rIns="91440" bIns="45720" rtlCol="0">
            <a:normAutofit/>
          </a:bodyPr>
          <a:lstStyle/>
          <a:p>
            <a:pPr>
              <a:lnSpc>
                <a:spcPct val="90000"/>
              </a:lnSpc>
              <a:spcAft>
                <a:spcPts val="600"/>
              </a:spcAft>
            </a:pPr>
            <a:r>
              <a:rPr lang="en-US" sz="1400" b="1" i="0" u="none" strike="noStrike" dirty="0">
                <a:effectLst/>
                <a:latin typeface="Times New Roman" panose="02020603050405020304" pitchFamily="18" charset="0"/>
                <a:cs typeface="Times New Roman" panose="02020603050405020304" pitchFamily="18" charset="0"/>
              </a:rPr>
              <a:t>Overview of Practice Variables</a:t>
            </a:r>
            <a:r>
              <a:rPr lang="en-US" sz="1400" b="0" i="0" u="none" strike="noStrike" dirty="0">
                <a:effectLst/>
                <a:latin typeface="Times New Roman" panose="02020603050405020304" pitchFamily="18" charset="0"/>
                <a:cs typeface="Times New Roman" panose="02020603050405020304" pitchFamily="18" charset="0"/>
              </a:rPr>
              <a:t>:</a:t>
            </a:r>
          </a:p>
          <a:p>
            <a:pPr marL="742950" lvl="1" indent="-228600">
              <a:lnSpc>
                <a:spcPct val="90000"/>
              </a:lnSpc>
              <a:spcAft>
                <a:spcPts val="600"/>
              </a:spcAft>
              <a:buFont typeface="Arial" panose="020B0604020202020204" pitchFamily="34" charset="0"/>
              <a:buChar char="•"/>
            </a:pPr>
            <a:r>
              <a:rPr lang="en-US" sz="1400" b="0" i="0" u="none" strike="noStrike" dirty="0">
                <a:effectLst/>
                <a:latin typeface="Times New Roman" panose="02020603050405020304" pitchFamily="18" charset="0"/>
                <a:cs typeface="Times New Roman" panose="02020603050405020304" pitchFamily="18" charset="0"/>
              </a:rPr>
              <a:t>Briefly describe each variable:</a:t>
            </a:r>
          </a:p>
          <a:p>
            <a:pPr marL="1143000" lvl="2" indent="-228600">
              <a:lnSpc>
                <a:spcPct val="90000"/>
              </a:lnSpc>
              <a:spcAft>
                <a:spcPts val="600"/>
              </a:spcAft>
              <a:buFont typeface="Arial" panose="020B0604020202020204" pitchFamily="34" charset="0"/>
              <a:buChar char="•"/>
            </a:pPr>
            <a:r>
              <a:rPr lang="en-US" sz="1400" b="1" i="0" u="none" strike="noStrike" dirty="0">
                <a:effectLst/>
                <a:latin typeface="Times New Roman" panose="02020603050405020304" pitchFamily="18" charset="0"/>
                <a:cs typeface="Times New Roman" panose="02020603050405020304" pitchFamily="18" charset="0"/>
              </a:rPr>
              <a:t>SL (Speed Limit Awareness)</a:t>
            </a:r>
            <a:r>
              <a:rPr lang="en-US" sz="1400" b="0" i="0" u="none" strike="noStrike" dirty="0">
                <a:effectLst/>
                <a:latin typeface="Times New Roman" panose="02020603050405020304" pitchFamily="18" charset="0"/>
                <a:cs typeface="Times New Roman" panose="02020603050405020304" pitchFamily="18" charset="0"/>
              </a:rPr>
              <a:t>: Assesses whether students are aware of speed limits.</a:t>
            </a:r>
          </a:p>
          <a:p>
            <a:pPr marL="1143000" lvl="2" indent="-228600">
              <a:lnSpc>
                <a:spcPct val="90000"/>
              </a:lnSpc>
              <a:spcAft>
                <a:spcPts val="600"/>
              </a:spcAft>
              <a:buFont typeface="Arial" panose="020B0604020202020204" pitchFamily="34" charset="0"/>
              <a:buChar char="•"/>
            </a:pPr>
            <a:r>
              <a:rPr lang="en-US" sz="1400" b="1" i="0" u="none" strike="noStrike" dirty="0">
                <a:effectLst/>
                <a:latin typeface="Times New Roman" panose="02020603050405020304" pitchFamily="18" charset="0"/>
                <a:cs typeface="Times New Roman" panose="02020603050405020304" pitchFamily="18" charset="0"/>
              </a:rPr>
              <a:t>PR (Pillion Riders)</a:t>
            </a:r>
            <a:r>
              <a:rPr lang="en-US" sz="1400" b="0" i="0" u="none" strike="noStrike" dirty="0">
                <a:effectLst/>
                <a:latin typeface="Times New Roman" panose="02020603050405020304" pitchFamily="18" charset="0"/>
                <a:cs typeface="Times New Roman" panose="02020603050405020304" pitchFamily="18" charset="0"/>
              </a:rPr>
              <a:t>: Evaluates student knowledge of rules for pillion riders on motorcycles.</a:t>
            </a:r>
          </a:p>
          <a:p>
            <a:pPr marL="1143000" lvl="2" indent="-228600">
              <a:lnSpc>
                <a:spcPct val="90000"/>
              </a:lnSpc>
              <a:spcAft>
                <a:spcPts val="600"/>
              </a:spcAft>
              <a:buFont typeface="Arial" panose="020B0604020202020204" pitchFamily="34" charset="0"/>
              <a:buChar char="•"/>
            </a:pPr>
            <a:r>
              <a:rPr lang="en-US" sz="1400" b="1" i="0" u="none" strike="noStrike" dirty="0">
                <a:effectLst/>
                <a:latin typeface="Times New Roman" panose="02020603050405020304" pitchFamily="18" charset="0"/>
                <a:cs typeface="Times New Roman" panose="02020603050405020304" pitchFamily="18" charset="0"/>
              </a:rPr>
              <a:t>ISIH (ISI Helmets)</a:t>
            </a:r>
            <a:r>
              <a:rPr lang="en-US" sz="1400" b="0" i="0" u="none" strike="noStrike" dirty="0">
                <a:effectLst/>
                <a:latin typeface="Times New Roman" panose="02020603050405020304" pitchFamily="18" charset="0"/>
                <a:cs typeface="Times New Roman" panose="02020603050405020304" pitchFamily="18" charset="0"/>
              </a:rPr>
              <a:t>: Determines if students understand the importance of ISI-certified helmets.</a:t>
            </a:r>
          </a:p>
          <a:p>
            <a:pPr marL="1143000" lvl="2" indent="-228600">
              <a:lnSpc>
                <a:spcPct val="90000"/>
              </a:lnSpc>
              <a:spcAft>
                <a:spcPts val="600"/>
              </a:spcAft>
              <a:buFont typeface="Arial" panose="020B0604020202020204" pitchFamily="34" charset="0"/>
              <a:buChar char="•"/>
            </a:pPr>
            <a:r>
              <a:rPr lang="en-US" sz="1400" b="1" i="0" u="none" strike="noStrike" dirty="0">
                <a:effectLst/>
                <a:latin typeface="Times New Roman" panose="02020603050405020304" pitchFamily="18" charset="0"/>
                <a:cs typeface="Times New Roman" panose="02020603050405020304" pitchFamily="18" charset="0"/>
              </a:rPr>
              <a:t>M (Mobile Usage)</a:t>
            </a:r>
            <a:r>
              <a:rPr lang="en-US" sz="1400" b="0" i="0" u="none" strike="noStrike" dirty="0">
                <a:effectLst/>
                <a:latin typeface="Times New Roman" panose="02020603050405020304" pitchFamily="18" charset="0"/>
                <a:cs typeface="Times New Roman" panose="02020603050405020304" pitchFamily="18" charset="0"/>
              </a:rPr>
              <a:t>: Examines the prevalence of mobile phone usage while driving among students.</a:t>
            </a:r>
          </a:p>
          <a:p>
            <a:pPr marL="1143000" lvl="2" indent="-228600">
              <a:lnSpc>
                <a:spcPct val="90000"/>
              </a:lnSpc>
              <a:spcAft>
                <a:spcPts val="600"/>
              </a:spcAft>
              <a:buFont typeface="Arial" panose="020B0604020202020204" pitchFamily="34" charset="0"/>
              <a:buChar char="•"/>
            </a:pPr>
            <a:r>
              <a:rPr lang="en-US" sz="1400" b="1" i="0" u="none" strike="noStrike" dirty="0">
                <a:effectLst/>
                <a:latin typeface="Times New Roman" panose="02020603050405020304" pitchFamily="18" charset="0"/>
                <a:cs typeface="Times New Roman" panose="02020603050405020304" pitchFamily="18" charset="0"/>
              </a:rPr>
              <a:t>ALL (Driving Age)</a:t>
            </a:r>
            <a:r>
              <a:rPr lang="en-US" sz="1400" b="0" i="0" u="none" strike="noStrike" dirty="0">
                <a:effectLst/>
                <a:latin typeface="Times New Roman" panose="02020603050405020304" pitchFamily="18" charset="0"/>
                <a:cs typeface="Times New Roman" panose="02020603050405020304" pitchFamily="18" charset="0"/>
              </a:rPr>
              <a:t>: Gathers student opinions on whether the legal driving age should be lowered.</a:t>
            </a:r>
          </a:p>
          <a:p>
            <a:pPr indent="-228600">
              <a:lnSpc>
                <a:spcPct val="90000"/>
              </a:lnSpc>
              <a:spcAft>
                <a:spcPts val="600"/>
              </a:spcAf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6136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136397" y="502020"/>
            <a:ext cx="5323715" cy="1642970"/>
          </a:xfrm>
        </p:spPr>
        <p:txBody>
          <a:bodyPr vert="horz" lIns="91440" tIns="45720" rIns="91440" bIns="45720" rtlCol="0" anchor="b">
            <a:normAutofit/>
          </a:bodyPr>
          <a:lstStyle/>
          <a:p>
            <a:pPr marL="0" lvl="0" indent="0">
              <a:spcAft>
                <a:spcPts val="0"/>
              </a:spcAft>
            </a:pPr>
            <a:r>
              <a:rPr lang="en-US" sz="3700" b="1" kern="1200" dirty="0">
                <a:solidFill>
                  <a:schemeClr val="tx1"/>
                </a:solidFill>
                <a:latin typeface="+mj-lt"/>
                <a:ea typeface="+mj-ea"/>
                <a:cs typeface="+mj-cs"/>
                <a:sym typeface="Times New Roman"/>
              </a:rPr>
              <a:t>Analysis of Current Road Safety Practices Among Students</a:t>
            </a:r>
          </a:p>
        </p:txBody>
      </p:sp>
      <p:sp>
        <p:nvSpPr>
          <p:cNvPr id="3" name="TextBox 2">
            <a:extLst>
              <a:ext uri="{FF2B5EF4-FFF2-40B4-BE49-F238E27FC236}">
                <a16:creationId xmlns:a16="http://schemas.microsoft.com/office/drawing/2014/main" id="{1B83140D-42D0-770A-4175-DC13CC06B707}"/>
              </a:ext>
            </a:extLst>
          </p:cNvPr>
          <p:cNvSpPr txBox="1"/>
          <p:nvPr/>
        </p:nvSpPr>
        <p:spPr>
          <a:xfrm>
            <a:off x="1144923" y="2405894"/>
            <a:ext cx="5315189" cy="3535083"/>
          </a:xfrm>
          <a:prstGeom prst="rect">
            <a:avLst/>
          </a:prstGeom>
        </p:spPr>
        <p:txBody>
          <a:bodyPr vert="horz" lIns="91440" tIns="45720" rIns="91440" bIns="45720" rtlCol="0" anchor="t">
            <a:normAutofit/>
          </a:bodyPr>
          <a:lstStyle/>
          <a:p>
            <a:pPr algn="ctr">
              <a:lnSpc>
                <a:spcPct val="90000"/>
              </a:lnSpc>
              <a:spcAft>
                <a:spcPts val="600"/>
              </a:spcAft>
            </a:pPr>
            <a:r>
              <a:rPr lang="en-US" sz="2000" b="1" i="0" u="sng" strike="noStrike" dirty="0">
                <a:effectLst/>
              </a:rPr>
              <a:t>Use of Cell Phone While Driving (M)</a:t>
            </a:r>
          </a:p>
          <a:p>
            <a:pPr indent="-228600" algn="just">
              <a:lnSpc>
                <a:spcPct val="90000"/>
              </a:lnSpc>
              <a:spcAft>
                <a:spcPts val="600"/>
              </a:spcAft>
              <a:buFont typeface="Arial" panose="020B0604020202020204" pitchFamily="34" charset="0"/>
              <a:buChar char="•"/>
            </a:pPr>
            <a:r>
              <a:rPr lang="en-US" sz="2000" b="1" dirty="0"/>
              <a:t>Influence on Speed Limit Awareness (SL</a:t>
            </a:r>
            <a:r>
              <a:rPr lang="en-US" sz="2000" dirty="0"/>
              <a:t>): The regression might show a negative coefficient for 'M', indicating an inverse relationship</a:t>
            </a:r>
            <a:r>
              <a:rPr lang="en-US" sz="2000" b="1" i="1" dirty="0"/>
              <a:t>; students who admit to using cell phones while driving could be less aware of speed limits. </a:t>
            </a:r>
            <a:r>
              <a:rPr lang="en-US" sz="2000" i="1" dirty="0"/>
              <a:t>Or conversely, if positive, it might indicate that those who are aware of speed limits are also more conscious of the dangers of cell phone use while driving</a:t>
            </a:r>
            <a:r>
              <a:rPr lang="en-US" sz="2000" dirty="0"/>
              <a:t>.</a:t>
            </a:r>
          </a:p>
        </p:txBody>
      </p:sp>
      <p:sp>
        <p:nvSpPr>
          <p:cNvPr id="52" name="Rectangle 5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Graphic 39" descr="Smart Phone">
            <a:extLst>
              <a:ext uri="{FF2B5EF4-FFF2-40B4-BE49-F238E27FC236}">
                <a16:creationId xmlns:a16="http://schemas.microsoft.com/office/drawing/2014/main" id="{C0AA5853-69F8-1ECB-C8FA-A57914EAE6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pic>
        <p:nvPicPr>
          <p:cNvPr id="6" name="Picture 5" descr="A blue circle with white text&#10;&#10;Description automatically generated">
            <a:extLst>
              <a:ext uri="{FF2B5EF4-FFF2-40B4-BE49-F238E27FC236}">
                <a16:creationId xmlns:a16="http://schemas.microsoft.com/office/drawing/2014/main" id="{353A076F-23BF-FC7B-26E3-1E8C10342B3D}"/>
              </a:ext>
            </a:extLst>
          </p:cNvPr>
          <p:cNvPicPr>
            <a:picLocks noChangeAspect="1"/>
          </p:cNvPicPr>
          <p:nvPr/>
        </p:nvPicPr>
        <p:blipFill>
          <a:blip r:embed="rId4"/>
          <a:stretch>
            <a:fillRect/>
          </a:stretch>
        </p:blipFill>
        <p:spPr>
          <a:xfrm>
            <a:off x="6682432" y="1965054"/>
            <a:ext cx="5052368" cy="3037019"/>
          </a:xfrm>
          <a:prstGeom prst="rect">
            <a:avLst/>
          </a:prstGeom>
        </p:spPr>
      </p:pic>
    </p:spTree>
    <p:extLst>
      <p:ext uri="{BB962C8B-B14F-4D97-AF65-F5344CB8AC3E}">
        <p14:creationId xmlns:p14="http://schemas.microsoft.com/office/powerpoint/2010/main" val="1944278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136397" y="502020"/>
            <a:ext cx="5323715" cy="1642970"/>
          </a:xfrm>
        </p:spPr>
        <p:txBody>
          <a:bodyPr vert="horz" lIns="91440" tIns="45720" rIns="91440" bIns="45720" rtlCol="0" anchor="b">
            <a:normAutofit/>
          </a:bodyPr>
          <a:lstStyle/>
          <a:p>
            <a:pPr marL="0" lvl="0" indent="0">
              <a:spcAft>
                <a:spcPts val="0"/>
              </a:spcAft>
            </a:pPr>
            <a:r>
              <a:rPr lang="en-US" sz="3700" b="1" kern="1200" dirty="0">
                <a:solidFill>
                  <a:schemeClr val="tx1"/>
                </a:solidFill>
                <a:latin typeface="+mj-lt"/>
                <a:ea typeface="+mj-ea"/>
                <a:cs typeface="+mj-cs"/>
                <a:sym typeface="Times New Roman"/>
              </a:rPr>
              <a:t>Analysis of Current Road Safety Practices Among Students</a:t>
            </a:r>
          </a:p>
        </p:txBody>
      </p:sp>
      <p:sp>
        <p:nvSpPr>
          <p:cNvPr id="3" name="TextBox 2">
            <a:extLst>
              <a:ext uri="{FF2B5EF4-FFF2-40B4-BE49-F238E27FC236}">
                <a16:creationId xmlns:a16="http://schemas.microsoft.com/office/drawing/2014/main" id="{1B83140D-42D0-770A-4175-DC13CC06B707}"/>
              </a:ext>
            </a:extLst>
          </p:cNvPr>
          <p:cNvSpPr txBox="1"/>
          <p:nvPr/>
        </p:nvSpPr>
        <p:spPr>
          <a:xfrm>
            <a:off x="1144923" y="2405894"/>
            <a:ext cx="5315189" cy="3535083"/>
          </a:xfrm>
          <a:prstGeom prst="rect">
            <a:avLst/>
          </a:prstGeom>
        </p:spPr>
        <p:txBody>
          <a:bodyPr vert="horz" lIns="91440" tIns="45720" rIns="91440" bIns="45720" rtlCol="0" anchor="t">
            <a:normAutofit/>
          </a:bodyPr>
          <a:lstStyle/>
          <a:p>
            <a:pPr algn="ctr">
              <a:lnSpc>
                <a:spcPct val="90000"/>
              </a:lnSpc>
              <a:spcAft>
                <a:spcPts val="600"/>
              </a:spcAft>
            </a:pPr>
            <a:r>
              <a:rPr lang="en-US" sz="2000" b="1" i="0" u="sng" strike="noStrike" dirty="0">
                <a:effectLst/>
                <a:latin typeface="Times New Roman" panose="02020603050405020304" pitchFamily="18" charset="0"/>
                <a:cs typeface="Times New Roman" panose="02020603050405020304" pitchFamily="18" charset="0"/>
              </a:rPr>
              <a:t>Opinions on Lowering the Age for Driving License (ALL):</a:t>
            </a:r>
          </a:p>
          <a:p>
            <a:pPr algn="ctr">
              <a:lnSpc>
                <a:spcPct val="90000"/>
              </a:lnSpc>
              <a:spcAft>
                <a:spcPts val="600"/>
              </a:spcAft>
            </a:pPr>
            <a:endParaRPr lang="en-US" sz="2000" b="1" i="0" u="sng" strike="noStrike" dirty="0">
              <a:effectLst/>
              <a:latin typeface="Times New Roman" panose="02020603050405020304" pitchFamily="18" charset="0"/>
              <a:cs typeface="Times New Roman" panose="02020603050405020304" pitchFamily="18" charset="0"/>
            </a:endParaRPr>
          </a:p>
          <a:p>
            <a:pPr algn="just">
              <a:lnSpc>
                <a:spcPct val="90000"/>
              </a:lnSpc>
              <a:spcAft>
                <a:spcPts val="600"/>
              </a:spcAft>
            </a:pPr>
            <a:r>
              <a:rPr lang="en-US" sz="2000" b="1" i="0" strike="noStrike" dirty="0">
                <a:effectLst/>
                <a:latin typeface="Times New Roman" panose="02020603050405020304" pitchFamily="18" charset="0"/>
                <a:cs typeface="Times New Roman" panose="02020603050405020304" pitchFamily="18" charset="0"/>
              </a:rPr>
              <a:t>Correlation with SL: </a:t>
            </a:r>
            <a:r>
              <a:rPr lang="en-US" sz="2000" i="0" strike="noStrike" dirty="0">
                <a:effectLst/>
                <a:latin typeface="Times New Roman" panose="02020603050405020304" pitchFamily="18" charset="0"/>
                <a:cs typeface="Times New Roman" panose="02020603050405020304" pitchFamily="18" charset="0"/>
              </a:rPr>
              <a:t>Depending on the coefficient, explain </a:t>
            </a:r>
            <a:r>
              <a:rPr lang="en-US" sz="2000" b="1" i="1" u="sng" strike="noStrike" dirty="0">
                <a:effectLst/>
                <a:latin typeface="Times New Roman" panose="02020603050405020304" pitchFamily="18" charset="0"/>
                <a:cs typeface="Times New Roman" panose="02020603050405020304" pitchFamily="18" charset="0"/>
              </a:rPr>
              <a:t>how students' opinions on age requirements for driving licenses correlate with their awareness of speed limits</a:t>
            </a:r>
            <a:r>
              <a:rPr lang="en-US" sz="2000" i="0" strike="noStrike" dirty="0">
                <a:effectLst/>
                <a:latin typeface="Times New Roman" panose="02020603050405020304" pitchFamily="18" charset="0"/>
                <a:cs typeface="Times New Roman" panose="02020603050405020304" pitchFamily="18" charset="0"/>
              </a:rPr>
              <a:t>. </a:t>
            </a:r>
            <a:r>
              <a:rPr lang="en-US" sz="2000" i="1" strike="noStrike" dirty="0">
                <a:effectLst/>
                <a:latin typeface="Times New Roman" panose="02020603050405020304" pitchFamily="18" charset="0"/>
                <a:cs typeface="Times New Roman" panose="02020603050405020304" pitchFamily="18" charset="0"/>
              </a:rPr>
              <a:t>A non-significant coefficient could suggest no clear relationship, while a significant one would imply that attitudes toward age requirements might reflect broader safety awareness.</a:t>
            </a:r>
          </a:p>
        </p:txBody>
      </p:sp>
      <p:sp>
        <p:nvSpPr>
          <p:cNvPr id="52" name="Rectangle 5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Graphic 39" descr="Smart Phone">
            <a:extLst>
              <a:ext uri="{FF2B5EF4-FFF2-40B4-BE49-F238E27FC236}">
                <a16:creationId xmlns:a16="http://schemas.microsoft.com/office/drawing/2014/main" id="{C0AA5853-69F8-1ECB-C8FA-A57914EAE6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pic>
        <p:nvPicPr>
          <p:cNvPr id="4" name="Picture 3" descr="A graph of blue and green squares&#10;&#10;Description automatically generated">
            <a:extLst>
              <a:ext uri="{FF2B5EF4-FFF2-40B4-BE49-F238E27FC236}">
                <a16:creationId xmlns:a16="http://schemas.microsoft.com/office/drawing/2014/main" id="{AAAF3A49-FE76-5CC1-2305-5D5E0B1960C8}"/>
              </a:ext>
            </a:extLst>
          </p:cNvPr>
          <p:cNvPicPr>
            <a:picLocks noChangeAspect="1"/>
          </p:cNvPicPr>
          <p:nvPr/>
        </p:nvPicPr>
        <p:blipFill>
          <a:blip r:embed="rId4"/>
          <a:stretch>
            <a:fillRect/>
          </a:stretch>
        </p:blipFill>
        <p:spPr>
          <a:xfrm>
            <a:off x="6703365" y="1960412"/>
            <a:ext cx="5066484" cy="3027224"/>
          </a:xfrm>
          <a:prstGeom prst="rect">
            <a:avLst/>
          </a:prstGeom>
        </p:spPr>
      </p:pic>
    </p:spTree>
    <p:extLst>
      <p:ext uri="{BB962C8B-B14F-4D97-AF65-F5344CB8AC3E}">
        <p14:creationId xmlns:p14="http://schemas.microsoft.com/office/powerpoint/2010/main" val="1185785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34" name="Rectangle 3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371598" y="319314"/>
            <a:ext cx="9477377" cy="1030515"/>
          </a:xfrm>
        </p:spPr>
        <p:txBody>
          <a:bodyPr vert="horz" lIns="91440" tIns="45720" rIns="91440" bIns="45720" rtlCol="0" anchor="ctr">
            <a:normAutofit/>
          </a:bodyPr>
          <a:lstStyle/>
          <a:p>
            <a:pPr marL="0" lvl="0" indent="0">
              <a:spcAft>
                <a:spcPts val="0"/>
              </a:spcAft>
            </a:pPr>
            <a:r>
              <a:rPr lang="en-US" sz="3400" b="1">
                <a:solidFill>
                  <a:srgbClr val="FFFFFF"/>
                </a:solidFill>
                <a:sym typeface="Times New Roman"/>
              </a:rPr>
              <a:t>Analysis of Current Road Safety Practices Among Students</a:t>
            </a:r>
          </a:p>
        </p:txBody>
      </p:sp>
      <p:graphicFrame>
        <p:nvGraphicFramePr>
          <p:cNvPr id="4" name="Diagram 3">
            <a:extLst>
              <a:ext uri="{FF2B5EF4-FFF2-40B4-BE49-F238E27FC236}">
                <a16:creationId xmlns:a16="http://schemas.microsoft.com/office/drawing/2014/main" id="{6E3703F3-44A7-837D-540E-B9C82D72E068}"/>
              </a:ext>
            </a:extLst>
          </p:cNvPr>
          <p:cNvGraphicFramePr/>
          <p:nvPr>
            <p:extLst>
              <p:ext uri="{D42A27DB-BD31-4B8C-83A1-F6EECF244321}">
                <p14:modId xmlns:p14="http://schemas.microsoft.com/office/powerpoint/2010/main" val="3549265617"/>
              </p:ext>
            </p:extLst>
          </p:nvPr>
        </p:nvGraphicFramePr>
        <p:xfrm>
          <a:off x="6564712" y="1894775"/>
          <a:ext cx="5655856" cy="4665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67FA0B1-CACD-0A8B-6FEC-52EF6FEEAD77}"/>
              </a:ext>
            </a:extLst>
          </p:cNvPr>
          <p:cNvSpPr txBox="1"/>
          <p:nvPr/>
        </p:nvSpPr>
        <p:spPr>
          <a:xfrm>
            <a:off x="748146" y="2103618"/>
            <a:ext cx="6434051" cy="4524315"/>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Pillion Riding Rules Knowledge: </a:t>
            </a:r>
            <a:r>
              <a:rPr lang="en-US" dirty="0">
                <a:latin typeface="Times New Roman" panose="02020603050405020304" pitchFamily="18" charset="0"/>
                <a:cs typeface="Times New Roman" panose="02020603050405020304" pitchFamily="18" charset="0"/>
              </a:rPr>
              <a:t>Awareness of pillion riding rules (PR) is a strong predictor of speed limit awareness (SL), emphasizing the importance of motorcycle safety in educational content.</a:t>
            </a:r>
          </a:p>
          <a:p>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Helmet Safety Standards: </a:t>
            </a:r>
            <a:r>
              <a:rPr lang="en-US" dirty="0">
                <a:latin typeface="Times New Roman" panose="02020603050405020304" pitchFamily="18" charset="0"/>
                <a:cs typeface="Times New Roman" panose="02020603050405020304" pitchFamily="18" charset="0"/>
              </a:rPr>
              <a:t>Knowledge about ISI helmet standards (ISIH) is moderately associated with speed limit awareness, reinforcing the need for education on protective gear.</a:t>
            </a:r>
          </a:p>
          <a:p>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Cell Phone Usage: </a:t>
            </a:r>
            <a:r>
              <a:rPr lang="en-US" dirty="0">
                <a:latin typeface="Times New Roman" panose="02020603050405020304" pitchFamily="18" charset="0"/>
                <a:cs typeface="Times New Roman" panose="02020603050405020304" pitchFamily="18" charset="0"/>
              </a:rPr>
              <a:t>The relationship between cell phone usage while driving (M) and speed limit awareness varies, indicating complexities in behavior that require further research.</a:t>
            </a:r>
          </a:p>
          <a:p>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Legal Age Awareness: </a:t>
            </a:r>
            <a:r>
              <a:rPr lang="en-US" dirty="0">
                <a:latin typeface="Times New Roman" panose="02020603050405020304" pitchFamily="18" charset="0"/>
                <a:cs typeface="Times New Roman" panose="02020603050405020304" pitchFamily="18" charset="0"/>
              </a:rPr>
              <a:t>Opinions on legal driving age (ALL) show no strong correlation with speed limit awareness, suggesting this belief may be independent of specific road rule knowledge.</a:t>
            </a:r>
          </a:p>
        </p:txBody>
      </p:sp>
    </p:spTree>
    <p:extLst>
      <p:ext uri="{BB962C8B-B14F-4D97-AF65-F5344CB8AC3E}">
        <p14:creationId xmlns:p14="http://schemas.microsoft.com/office/powerpoint/2010/main" val="369050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33EDA0D-F54B-48BB-9910-7DB6A5FBA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A73256-0EB9-4289-A040-E77C05B42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395820"/>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84FE2E0-0356-4DC9-A129-5C677E5BB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AF9516E-11D6-4EBA-B6FD-722514EE9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395815"/>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E68CD86-EBCA-4577-B9FD-960CCEE8C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376835"/>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9C001C-8513-034E-F41A-E8F420F99D85}"/>
              </a:ext>
            </a:extLst>
          </p:cNvPr>
          <p:cNvSpPr>
            <a:spLocks noGrp="1"/>
          </p:cNvSpPr>
          <p:nvPr>
            <p:ph type="title"/>
          </p:nvPr>
        </p:nvSpPr>
        <p:spPr>
          <a:xfrm>
            <a:off x="1371599" y="365125"/>
            <a:ext cx="9748522" cy="1325563"/>
          </a:xfrm>
        </p:spPr>
        <p:txBody>
          <a:bodyPr>
            <a:normAutofit/>
          </a:bodyPr>
          <a:lstStyle/>
          <a:p>
            <a:pPr algn="ctr"/>
            <a:r>
              <a:rPr lang="en-US" sz="6600" b="1" dirty="0">
                <a:solidFill>
                  <a:srgbClr val="FFFFFF"/>
                </a:solidFill>
                <a:latin typeface="Times New Roman" panose="02020603050405020304" pitchFamily="18" charset="0"/>
                <a:cs typeface="Times New Roman" panose="02020603050405020304" pitchFamily="18" charset="0"/>
              </a:rPr>
              <a:t>TEAM</a:t>
            </a:r>
          </a:p>
        </p:txBody>
      </p:sp>
      <p:pic>
        <p:nvPicPr>
          <p:cNvPr id="5" name="Content Placeholder 4" descr="A person in a suit&#10;&#10;Description automatically generated">
            <a:extLst>
              <a:ext uri="{FF2B5EF4-FFF2-40B4-BE49-F238E27FC236}">
                <a16:creationId xmlns:a16="http://schemas.microsoft.com/office/drawing/2014/main" id="{DCB30102-2BFE-7371-BE54-9F3E485DD52B}"/>
              </a:ext>
            </a:extLst>
          </p:cNvPr>
          <p:cNvPicPr>
            <a:picLocks noChangeAspect="1"/>
          </p:cNvPicPr>
          <p:nvPr/>
        </p:nvPicPr>
        <p:blipFill rotWithShape="1">
          <a:blip r:embed="rId2"/>
          <a:srcRect r="-6" b="-6"/>
          <a:stretch/>
        </p:blipFill>
        <p:spPr>
          <a:xfrm>
            <a:off x="3670550" y="1823898"/>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7" name="Picture 6" descr="A person in a suit and tie&#10;&#10;Description automatically generated">
            <a:extLst>
              <a:ext uri="{FF2B5EF4-FFF2-40B4-BE49-F238E27FC236}">
                <a16:creationId xmlns:a16="http://schemas.microsoft.com/office/drawing/2014/main" id="{0C968F83-263D-07AD-C444-BA7CB8F572E0}"/>
              </a:ext>
            </a:extLst>
          </p:cNvPr>
          <p:cNvPicPr>
            <a:picLocks noChangeAspect="1"/>
          </p:cNvPicPr>
          <p:nvPr/>
        </p:nvPicPr>
        <p:blipFill rotWithShape="1">
          <a:blip r:embed="rId3"/>
          <a:srcRect t="3021" r="6" b="15734"/>
          <a:stretch/>
        </p:blipFill>
        <p:spPr>
          <a:xfrm>
            <a:off x="882789" y="1762257"/>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8" name="Picture 7" descr="A person sitting outside with a scarf&#10;&#10;Description automatically generated">
            <a:extLst>
              <a:ext uri="{FF2B5EF4-FFF2-40B4-BE49-F238E27FC236}">
                <a16:creationId xmlns:a16="http://schemas.microsoft.com/office/drawing/2014/main" id="{44204D19-8D8C-299D-2529-4829E5A60452}"/>
              </a:ext>
            </a:extLst>
          </p:cNvPr>
          <p:cNvPicPr>
            <a:picLocks noChangeAspect="1"/>
          </p:cNvPicPr>
          <p:nvPr/>
        </p:nvPicPr>
        <p:blipFill rotWithShape="1">
          <a:blip r:embed="rId4"/>
          <a:srcRect t="3176" r="1" b="35203"/>
          <a:stretch/>
        </p:blipFill>
        <p:spPr>
          <a:xfrm>
            <a:off x="6292739" y="1816875"/>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4" name="Picture 3" descr="A person taking a selfie&#10;&#10;Description automatically generated">
            <a:extLst>
              <a:ext uri="{FF2B5EF4-FFF2-40B4-BE49-F238E27FC236}">
                <a16:creationId xmlns:a16="http://schemas.microsoft.com/office/drawing/2014/main" id="{F246D50F-9B02-F178-442A-BC9AF349F3E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r="5" b="25753"/>
          <a:stretch/>
        </p:blipFill>
        <p:spPr>
          <a:xfrm>
            <a:off x="8894647" y="1831520"/>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sp>
        <p:nvSpPr>
          <p:cNvPr id="11" name="Content Placeholder 10">
            <a:extLst>
              <a:ext uri="{FF2B5EF4-FFF2-40B4-BE49-F238E27FC236}">
                <a16:creationId xmlns:a16="http://schemas.microsoft.com/office/drawing/2014/main" id="{6C16D645-9AA1-C4C1-771F-BF53932813B7}"/>
              </a:ext>
            </a:extLst>
          </p:cNvPr>
          <p:cNvSpPr>
            <a:spLocks noGrp="1"/>
          </p:cNvSpPr>
          <p:nvPr>
            <p:ph idx="1"/>
          </p:nvPr>
        </p:nvSpPr>
        <p:spPr>
          <a:xfrm>
            <a:off x="2713974" y="4272362"/>
            <a:ext cx="3382026" cy="1277655"/>
          </a:xfrm>
        </p:spPr>
        <p:txBody>
          <a:bodyPr anchor="ctr">
            <a:normAutofit/>
          </a:bodyPr>
          <a:lstStyle/>
          <a:p>
            <a:pPr marL="0" indent="0" algn="ctr">
              <a:buNone/>
            </a:pPr>
            <a:r>
              <a:rPr lang="en-US" sz="2000" dirty="0"/>
              <a:t>Sapandeep Singh Sandhu,</a:t>
            </a:r>
          </a:p>
          <a:p>
            <a:pPr marL="0" indent="0" algn="ctr">
              <a:buNone/>
            </a:pPr>
            <a:r>
              <a:rPr lang="en-US" sz="2000" dirty="0"/>
              <a:t>Chandigarh University , Mohali</a:t>
            </a:r>
          </a:p>
        </p:txBody>
      </p:sp>
      <p:sp>
        <p:nvSpPr>
          <p:cNvPr id="9" name="Content Placeholder 10">
            <a:extLst>
              <a:ext uri="{FF2B5EF4-FFF2-40B4-BE49-F238E27FC236}">
                <a16:creationId xmlns:a16="http://schemas.microsoft.com/office/drawing/2014/main" id="{7A15700F-37FB-4492-BF9F-709CD898A310}"/>
              </a:ext>
            </a:extLst>
          </p:cNvPr>
          <p:cNvSpPr txBox="1">
            <a:spLocks/>
          </p:cNvSpPr>
          <p:nvPr/>
        </p:nvSpPr>
        <p:spPr>
          <a:xfrm>
            <a:off x="-55660" y="4288513"/>
            <a:ext cx="3382026" cy="127765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Mr. Hannu Gandhi,</a:t>
            </a:r>
          </a:p>
          <a:p>
            <a:pPr marL="0" indent="0" algn="ctr">
              <a:buFont typeface="Arial" panose="020B0604020202020204" pitchFamily="34" charset="0"/>
              <a:buNone/>
            </a:pPr>
            <a:r>
              <a:rPr lang="en-US" sz="2000" dirty="0"/>
              <a:t>Panjab University , Chandigarh</a:t>
            </a:r>
          </a:p>
        </p:txBody>
      </p:sp>
      <p:sp>
        <p:nvSpPr>
          <p:cNvPr id="10" name="Content Placeholder 10">
            <a:extLst>
              <a:ext uri="{FF2B5EF4-FFF2-40B4-BE49-F238E27FC236}">
                <a16:creationId xmlns:a16="http://schemas.microsoft.com/office/drawing/2014/main" id="{34C8A396-92AB-43C7-CDFE-7DC765A53290}"/>
              </a:ext>
            </a:extLst>
          </p:cNvPr>
          <p:cNvSpPr txBox="1">
            <a:spLocks/>
          </p:cNvSpPr>
          <p:nvPr/>
        </p:nvSpPr>
        <p:spPr>
          <a:xfrm>
            <a:off x="8345100" y="4313565"/>
            <a:ext cx="3382026" cy="127765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Miss Pooja Pagyal ,</a:t>
            </a:r>
          </a:p>
          <a:p>
            <a:pPr marL="0" indent="0" algn="ctr">
              <a:buFont typeface="Arial" panose="020B0604020202020204" pitchFamily="34" charset="0"/>
              <a:buNone/>
            </a:pPr>
            <a:r>
              <a:rPr lang="en-US" sz="2000" dirty="0"/>
              <a:t>Panjab University , Chandigarh</a:t>
            </a:r>
          </a:p>
        </p:txBody>
      </p:sp>
      <p:sp>
        <p:nvSpPr>
          <p:cNvPr id="12" name="Content Placeholder 10">
            <a:extLst>
              <a:ext uri="{FF2B5EF4-FFF2-40B4-BE49-F238E27FC236}">
                <a16:creationId xmlns:a16="http://schemas.microsoft.com/office/drawing/2014/main" id="{DEA47D96-4A11-521F-FE39-4F6A0E7A6C35}"/>
              </a:ext>
            </a:extLst>
          </p:cNvPr>
          <p:cNvSpPr txBox="1">
            <a:spLocks/>
          </p:cNvSpPr>
          <p:nvPr/>
        </p:nvSpPr>
        <p:spPr>
          <a:xfrm>
            <a:off x="5761974" y="4229591"/>
            <a:ext cx="3382026" cy="127765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Ms. Poonam Rani</a:t>
            </a:r>
          </a:p>
          <a:p>
            <a:pPr marL="0" indent="0" algn="ctr">
              <a:buFont typeface="Arial" panose="020B0604020202020204" pitchFamily="34" charset="0"/>
              <a:buNone/>
            </a:pPr>
            <a:r>
              <a:rPr lang="en-US" sz="2000" dirty="0"/>
              <a:t>Eternal University, Baru Sahib, Himachal Pradesh</a:t>
            </a:r>
          </a:p>
        </p:txBody>
      </p:sp>
    </p:spTree>
    <p:extLst>
      <p:ext uri="{BB962C8B-B14F-4D97-AF65-F5344CB8AC3E}">
        <p14:creationId xmlns:p14="http://schemas.microsoft.com/office/powerpoint/2010/main" val="1495113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34" name="Rectangle 3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371598" y="319314"/>
            <a:ext cx="9477377" cy="1030515"/>
          </a:xfrm>
        </p:spPr>
        <p:txBody>
          <a:bodyPr vert="horz" lIns="91440" tIns="45720" rIns="91440" bIns="45720" rtlCol="0" anchor="ctr">
            <a:normAutofit/>
          </a:bodyPr>
          <a:lstStyle/>
          <a:p>
            <a:pPr marL="0" lvl="0" indent="0">
              <a:spcAft>
                <a:spcPts val="0"/>
              </a:spcAft>
            </a:pPr>
            <a:r>
              <a:rPr lang="en-US" sz="3400" b="1" dirty="0">
                <a:solidFill>
                  <a:srgbClr val="FFFFFF"/>
                </a:solidFill>
                <a:sym typeface="Times New Roman"/>
              </a:rPr>
              <a:t>Analysis of Current Road Safety Practices Among Students</a:t>
            </a:r>
          </a:p>
        </p:txBody>
      </p:sp>
      <p:graphicFrame>
        <p:nvGraphicFramePr>
          <p:cNvPr id="4" name="Diagram 3">
            <a:extLst>
              <a:ext uri="{FF2B5EF4-FFF2-40B4-BE49-F238E27FC236}">
                <a16:creationId xmlns:a16="http://schemas.microsoft.com/office/drawing/2014/main" id="{6E3703F3-44A7-837D-540E-B9C82D72E068}"/>
              </a:ext>
            </a:extLst>
          </p:cNvPr>
          <p:cNvGraphicFramePr/>
          <p:nvPr/>
        </p:nvGraphicFramePr>
        <p:xfrm>
          <a:off x="6564712" y="1894775"/>
          <a:ext cx="5655856" cy="4665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67FA0B1-CACD-0A8B-6FEC-52EF6FEEAD77}"/>
              </a:ext>
            </a:extLst>
          </p:cNvPr>
          <p:cNvSpPr txBox="1"/>
          <p:nvPr/>
        </p:nvSpPr>
        <p:spPr>
          <a:xfrm>
            <a:off x="748146" y="2103618"/>
            <a:ext cx="6434051" cy="4093428"/>
          </a:xfrm>
          <a:prstGeom prst="rect">
            <a:avLst/>
          </a:prstGeom>
          <a:noFill/>
        </p:spPr>
        <p:txBody>
          <a:bodyPr wrap="square" rtlCol="0">
            <a:spAutoFit/>
          </a:bodyPr>
          <a:lstStyle/>
          <a:p>
            <a:pPr algn="just">
              <a:buFont typeface="Arial" panose="020B0604020202020204" pitchFamily="34" charset="0"/>
              <a:buChar char="•"/>
            </a:pPr>
            <a:r>
              <a:rPr lang="en-IN" sz="2000" b="1" i="0" u="none" strike="noStrike" dirty="0">
                <a:solidFill>
                  <a:srgbClr val="0D0D0D"/>
                </a:solidFill>
                <a:effectLst/>
                <a:latin typeface="Times New Roman" panose="02020603050405020304" pitchFamily="18" charset="0"/>
                <a:cs typeface="Times New Roman" panose="02020603050405020304" pitchFamily="18" charset="0"/>
              </a:rPr>
              <a:t> Comprehensive Awareness</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 </a:t>
            </a:r>
            <a:r>
              <a:rPr lang="en-IN" sz="2000" b="0" i="1" u="sng" strike="noStrike" dirty="0">
                <a:solidFill>
                  <a:srgbClr val="0D0D0D"/>
                </a:solidFill>
                <a:effectLst/>
                <a:latin typeface="Times New Roman" panose="02020603050405020304" pitchFamily="18" charset="0"/>
                <a:cs typeface="Times New Roman" panose="02020603050405020304" pitchFamily="18" charset="0"/>
              </a:rPr>
              <a:t>Students with high awareness in one road safety area tend to show awareness in others, suggesting benefits to an integrated educational approach.</a:t>
            </a:r>
          </a:p>
          <a:p>
            <a:pPr algn="l">
              <a:buFont typeface="Arial" panose="020B0604020202020204" pitchFamily="34" charset="0"/>
              <a:buChar char="•"/>
            </a:pPr>
            <a:endParaRPr lang="en-IN" sz="2000" dirty="0">
              <a:solidFill>
                <a:srgbClr val="0D0D0D"/>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2000" b="1" i="0" u="none" strike="noStrike" dirty="0">
                <a:solidFill>
                  <a:srgbClr val="0D0D0D"/>
                </a:solidFill>
                <a:effectLst/>
                <a:latin typeface="Times New Roman" panose="02020603050405020304" pitchFamily="18" charset="0"/>
                <a:cs typeface="Times New Roman" panose="02020603050405020304" pitchFamily="18" charset="0"/>
              </a:rPr>
              <a:t> Significant Relationships</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 Key variables like 'PR' and 'M' significantly predict speed limit awareness, guiding where to focus road safety education for the greatest impact.</a:t>
            </a:r>
          </a:p>
          <a:p>
            <a:pPr algn="l">
              <a:buFont typeface="Arial" panose="020B0604020202020204" pitchFamily="34" charset="0"/>
              <a:buChar char="•"/>
            </a:pPr>
            <a:endParaRPr lang="en-IN" sz="2000" b="0" i="0" u="none" strike="noStrike"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2000" b="1" i="0" u="none" strike="noStrike" dirty="0">
                <a:solidFill>
                  <a:srgbClr val="0D0D0D"/>
                </a:solidFill>
                <a:effectLst/>
                <a:latin typeface="Times New Roman" panose="02020603050405020304" pitchFamily="18" charset="0"/>
                <a:cs typeface="Times New Roman" panose="02020603050405020304" pitchFamily="18" charset="0"/>
              </a:rPr>
              <a:t> Actionable Insights</a:t>
            </a:r>
            <a:r>
              <a:rPr lang="en-IN" sz="2000" b="0" i="0" u="none" strike="noStrike" dirty="0">
                <a:solidFill>
                  <a:srgbClr val="0D0D0D"/>
                </a:solidFill>
                <a:effectLst/>
                <a:latin typeface="Times New Roman" panose="02020603050405020304" pitchFamily="18" charset="0"/>
                <a:cs typeface="Times New Roman" panose="02020603050405020304" pitchFamily="18" charset="0"/>
              </a:rPr>
              <a:t>: The regression findings offer actionable insights for tailoring road safety education to address gaps and leverage the interconnectedness of different safety knowledge areas</a:t>
            </a:r>
          </a:p>
          <a:p>
            <a:pPr algn="l">
              <a:buFont typeface="Arial" panose="020B0604020202020204" pitchFamily="34" charset="0"/>
              <a:buChar char="•"/>
            </a:pPr>
            <a:endParaRPr lang="en-IN" sz="2000" b="0" i="0" u="none" strike="noStrike" dirty="0">
              <a:solidFill>
                <a:srgbClr val="0D0D0D"/>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3357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838201" y="345810"/>
            <a:ext cx="4960945" cy="1325563"/>
          </a:xfrm>
        </p:spPr>
        <p:txBody>
          <a:bodyPr vert="horz" lIns="91440" tIns="45720" rIns="91440" bIns="45720" rtlCol="0" anchor="ctr">
            <a:normAutofit/>
          </a:bodyPr>
          <a:lstStyle/>
          <a:p>
            <a:pPr marL="0" lvl="0" indent="0">
              <a:spcAft>
                <a:spcPts val="0"/>
              </a:spcAft>
            </a:pPr>
            <a:r>
              <a:rPr lang="en-US" b="1" kern="1200" dirty="0">
                <a:solidFill>
                  <a:schemeClr val="tx1"/>
                </a:solidFill>
                <a:latin typeface="Times New Roman" panose="02020603050405020304" pitchFamily="18" charset="0"/>
                <a:cs typeface="Times New Roman" panose="02020603050405020304" pitchFamily="18" charset="0"/>
                <a:sym typeface="Times New Roman"/>
              </a:rPr>
              <a:t>Reasons Behind Traffic Accidents</a:t>
            </a:r>
          </a:p>
        </p:txBody>
      </p:sp>
      <p:pic>
        <p:nvPicPr>
          <p:cNvPr id="10" name="Picture 9" descr="A cartoon of a car&#10;&#10;Description automatically generated">
            <a:extLst>
              <a:ext uri="{FF2B5EF4-FFF2-40B4-BE49-F238E27FC236}">
                <a16:creationId xmlns:a16="http://schemas.microsoft.com/office/drawing/2014/main" id="{DF429451-EB05-BAAE-1514-89FAABA2123B}"/>
              </a:ext>
            </a:extLst>
          </p:cNvPr>
          <p:cNvPicPr>
            <a:picLocks noChangeAspect="1"/>
          </p:cNvPicPr>
          <p:nvPr/>
        </p:nvPicPr>
        <p:blipFill rotWithShape="1">
          <a:blip r:embed="rId3">
            <a:biLevel thresh="50000"/>
          </a:blip>
          <a:srcRect t="3502" r="-4" b="4617"/>
          <a:stretch/>
        </p:blipFill>
        <p:spPr>
          <a:xfrm>
            <a:off x="6863996" y="3129807"/>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43" name="Arc 4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descr="A car crash with another car&#10;&#10;Description automatically generated">
            <a:extLst>
              <a:ext uri="{FF2B5EF4-FFF2-40B4-BE49-F238E27FC236}">
                <a16:creationId xmlns:a16="http://schemas.microsoft.com/office/drawing/2014/main" id="{9815D346-91E3-CD93-E132-FA840A558621}"/>
              </a:ext>
            </a:extLst>
          </p:cNvPr>
          <p:cNvPicPr>
            <a:picLocks noChangeAspect="1"/>
          </p:cNvPicPr>
          <p:nvPr/>
        </p:nvPicPr>
        <p:blipFill rotWithShape="1">
          <a:blip r:embed="rId4">
            <a:biLevel thresh="50000"/>
            <a:extLst>
              <a:ext uri="{BEBA8EAE-BF5A-486C-A8C5-ECC9F3942E4B}">
                <a14:imgProps xmlns:a14="http://schemas.microsoft.com/office/drawing/2010/main">
                  <a14:imgLayer r:embed="rId5">
                    <a14:imgEffect>
                      <a14:saturation sat="0"/>
                    </a14:imgEffect>
                  </a14:imgLayer>
                </a14:imgProps>
              </a:ext>
            </a:extLst>
          </a:blip>
          <a:srcRect t="10255" r="-3" b="4274"/>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8" name="Picture 7" descr="A cartoon of a person driving a red car&#10;&#10;Description automatically generated">
            <a:extLst>
              <a:ext uri="{FF2B5EF4-FFF2-40B4-BE49-F238E27FC236}">
                <a16:creationId xmlns:a16="http://schemas.microsoft.com/office/drawing/2014/main" id="{96F14377-72C0-7C49-0752-008812240284}"/>
              </a:ext>
            </a:extLst>
          </p:cNvPr>
          <p:cNvPicPr>
            <a:picLocks noChangeAspect="1"/>
          </p:cNvPicPr>
          <p:nvPr/>
        </p:nvPicPr>
        <p:blipFill rotWithShape="1">
          <a:blip r:embed="rId6">
            <a:biLevel thresh="50000"/>
          </a:blip>
          <a:srcRect l="26911" r="9554"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pic>
        <p:nvPicPr>
          <p:cNvPr id="12" name="Picture 11" descr="A close up of words&#10;&#10;Description automatically generated">
            <a:extLst>
              <a:ext uri="{FF2B5EF4-FFF2-40B4-BE49-F238E27FC236}">
                <a16:creationId xmlns:a16="http://schemas.microsoft.com/office/drawing/2014/main" id="{A03DB6E8-2634-7D43-2DD1-F23E376E6861}"/>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280185" y="2233942"/>
            <a:ext cx="7772400" cy="3928827"/>
          </a:xfrm>
          <a:prstGeom prst="rect">
            <a:avLst/>
          </a:prstGeom>
        </p:spPr>
      </p:pic>
    </p:spTree>
    <p:extLst>
      <p:ext uri="{BB962C8B-B14F-4D97-AF65-F5344CB8AC3E}">
        <p14:creationId xmlns:p14="http://schemas.microsoft.com/office/powerpoint/2010/main" val="413578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838201" y="345810"/>
            <a:ext cx="4960945" cy="1325563"/>
          </a:xfrm>
        </p:spPr>
        <p:txBody>
          <a:bodyPr vert="horz" lIns="91440" tIns="45720" rIns="91440" bIns="45720" rtlCol="0" anchor="ctr">
            <a:normAutofit/>
          </a:bodyPr>
          <a:lstStyle/>
          <a:p>
            <a:pPr marL="0" lvl="0" indent="0">
              <a:spcAft>
                <a:spcPts val="0"/>
              </a:spcAft>
            </a:pPr>
            <a:r>
              <a:rPr lang="en-US" b="1" kern="1200">
                <a:solidFill>
                  <a:schemeClr val="tx1"/>
                </a:solidFill>
                <a:latin typeface="+mj-lt"/>
                <a:ea typeface="+mj-ea"/>
                <a:cs typeface="+mj-cs"/>
                <a:sym typeface="Times New Roman"/>
              </a:rPr>
              <a:t>Reasons Behind Traffic Accidents</a:t>
            </a:r>
          </a:p>
        </p:txBody>
      </p:sp>
      <p:pic>
        <p:nvPicPr>
          <p:cNvPr id="10" name="Picture 9" descr="A cartoon of a car&#10;&#10;Description automatically generated">
            <a:extLst>
              <a:ext uri="{FF2B5EF4-FFF2-40B4-BE49-F238E27FC236}">
                <a16:creationId xmlns:a16="http://schemas.microsoft.com/office/drawing/2014/main" id="{DF429451-EB05-BAAE-1514-89FAABA2123B}"/>
              </a:ext>
            </a:extLst>
          </p:cNvPr>
          <p:cNvPicPr>
            <a:picLocks noChangeAspect="1"/>
          </p:cNvPicPr>
          <p:nvPr/>
        </p:nvPicPr>
        <p:blipFill rotWithShape="1">
          <a:blip r:embed="rId3">
            <a:biLevel thresh="50000"/>
          </a:blip>
          <a:srcRect t="3502" r="-4" b="4617"/>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43" name="Arc 4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descr="A car crash with another car&#10;&#10;Description automatically generated">
            <a:extLst>
              <a:ext uri="{FF2B5EF4-FFF2-40B4-BE49-F238E27FC236}">
                <a16:creationId xmlns:a16="http://schemas.microsoft.com/office/drawing/2014/main" id="{9815D346-91E3-CD93-E132-FA840A558621}"/>
              </a:ext>
            </a:extLst>
          </p:cNvPr>
          <p:cNvPicPr>
            <a:picLocks noChangeAspect="1"/>
          </p:cNvPicPr>
          <p:nvPr/>
        </p:nvPicPr>
        <p:blipFill rotWithShape="1">
          <a:blip r:embed="rId4">
            <a:biLevel thresh="50000"/>
          </a:blip>
          <a:srcRect t="10255" r="-3" b="4274"/>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8" name="Picture 7" descr="A cartoon of a person driving a red car&#10;&#10;Description automatically generated">
            <a:extLst>
              <a:ext uri="{FF2B5EF4-FFF2-40B4-BE49-F238E27FC236}">
                <a16:creationId xmlns:a16="http://schemas.microsoft.com/office/drawing/2014/main" id="{96F14377-72C0-7C49-0752-008812240284}"/>
              </a:ext>
            </a:extLst>
          </p:cNvPr>
          <p:cNvPicPr>
            <a:picLocks noChangeAspect="1"/>
          </p:cNvPicPr>
          <p:nvPr/>
        </p:nvPicPr>
        <p:blipFill rotWithShape="1">
          <a:blip r:embed="rId5">
            <a:biLevel thresh="50000"/>
          </a:blip>
          <a:srcRect l="26911" r="9554"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graphicFrame>
        <p:nvGraphicFramePr>
          <p:cNvPr id="45" name="TextBox 2">
            <a:extLst>
              <a:ext uri="{FF2B5EF4-FFF2-40B4-BE49-F238E27FC236}">
                <a16:creationId xmlns:a16="http://schemas.microsoft.com/office/drawing/2014/main" id="{AE33BB1D-BF4A-97D7-D18C-8FB06BEDEA8E}"/>
              </a:ext>
            </a:extLst>
          </p:cNvPr>
          <p:cNvGraphicFramePr/>
          <p:nvPr/>
        </p:nvGraphicFramePr>
        <p:xfrm>
          <a:off x="498303" y="1627000"/>
          <a:ext cx="6311521" cy="50783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2542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136397" y="502020"/>
            <a:ext cx="5323715" cy="1642970"/>
          </a:xfrm>
        </p:spPr>
        <p:txBody>
          <a:bodyPr vert="horz" lIns="91440" tIns="45720" rIns="91440" bIns="45720" rtlCol="0" anchor="b">
            <a:normAutofit/>
          </a:bodyPr>
          <a:lstStyle/>
          <a:p>
            <a:pPr marL="0" lvl="0" indent="0">
              <a:spcAft>
                <a:spcPts val="0"/>
              </a:spcAft>
            </a:pPr>
            <a:r>
              <a:rPr lang="en-US" sz="3700" b="1" kern="1200">
                <a:solidFill>
                  <a:schemeClr val="tx1"/>
                </a:solidFill>
                <a:latin typeface="+mj-lt"/>
                <a:ea typeface="+mj-ea"/>
                <a:cs typeface="+mj-cs"/>
                <a:sym typeface="Times New Roman"/>
              </a:rPr>
              <a:t>Implications for Student Safety and Awareness:</a:t>
            </a:r>
          </a:p>
        </p:txBody>
      </p:sp>
      <p:sp>
        <p:nvSpPr>
          <p:cNvPr id="5" name="TextBox 4">
            <a:extLst>
              <a:ext uri="{FF2B5EF4-FFF2-40B4-BE49-F238E27FC236}">
                <a16:creationId xmlns:a16="http://schemas.microsoft.com/office/drawing/2014/main" id="{E67FA0B1-CACD-0A8B-6FEC-52EF6FEEAD77}"/>
              </a:ext>
            </a:extLst>
          </p:cNvPr>
          <p:cNvSpPr txBox="1"/>
          <p:nvPr/>
        </p:nvSpPr>
        <p:spPr>
          <a:xfrm>
            <a:off x="1144923" y="2405894"/>
            <a:ext cx="5315189" cy="353508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400" b="1" i="0" u="none" strike="noStrike" dirty="0">
                <a:effectLst/>
              </a:rPr>
              <a:t>Risk Perception</a:t>
            </a:r>
            <a:r>
              <a:rPr lang="en-US" sz="1400" b="0" i="0" u="none" strike="noStrike" dirty="0">
                <a:effectLst/>
              </a:rPr>
              <a:t>: These causes highlight the need to enhance students' perception of risk associated with certain behaviors, like </a:t>
            </a:r>
            <a:r>
              <a:rPr lang="en-US" sz="1400" b="1" i="1" u="none" strike="noStrike" dirty="0">
                <a:effectLst/>
              </a:rPr>
              <a:t>fatigue and alcohol consumption.</a:t>
            </a:r>
          </a:p>
          <a:p>
            <a:pPr indent="-228600">
              <a:lnSpc>
                <a:spcPct val="90000"/>
              </a:lnSpc>
              <a:spcAft>
                <a:spcPts val="600"/>
              </a:spcAft>
              <a:buFont typeface="Arial" panose="020B0604020202020204" pitchFamily="34" charset="0"/>
              <a:buChar char="•"/>
            </a:pPr>
            <a:endParaRPr lang="en-US" sz="1400" b="0" i="0" u="none" strike="noStrike" dirty="0">
              <a:effectLst/>
            </a:endParaRPr>
          </a:p>
          <a:p>
            <a:pPr indent="-228600">
              <a:lnSpc>
                <a:spcPct val="90000"/>
              </a:lnSpc>
              <a:spcAft>
                <a:spcPts val="600"/>
              </a:spcAft>
              <a:buFont typeface="Arial" panose="020B0604020202020204" pitchFamily="34" charset="0"/>
              <a:buChar char="•"/>
            </a:pPr>
            <a:r>
              <a:rPr lang="en-US" sz="1400" b="1" i="0" u="none" strike="noStrike" dirty="0">
                <a:effectLst/>
              </a:rPr>
              <a:t>Educational Programs</a:t>
            </a:r>
            <a:r>
              <a:rPr lang="en-US" sz="1400" b="0" i="0" u="none" strike="noStrike" dirty="0">
                <a:effectLst/>
              </a:rPr>
              <a:t>: Reinforce the dangers of speeding and red light jumping in driver's education and general road safety campaigns aimed at students.</a:t>
            </a:r>
          </a:p>
          <a:p>
            <a:pPr indent="-228600">
              <a:lnSpc>
                <a:spcPct val="90000"/>
              </a:lnSpc>
              <a:spcAft>
                <a:spcPts val="600"/>
              </a:spcAft>
              <a:buFont typeface="Arial" panose="020B0604020202020204" pitchFamily="34" charset="0"/>
              <a:buChar char="•"/>
            </a:pPr>
            <a:endParaRPr lang="en-US" sz="1400" b="0" i="0" u="none" strike="noStrike" dirty="0">
              <a:effectLst/>
            </a:endParaRPr>
          </a:p>
          <a:p>
            <a:pPr indent="-228600">
              <a:lnSpc>
                <a:spcPct val="90000"/>
              </a:lnSpc>
              <a:spcAft>
                <a:spcPts val="600"/>
              </a:spcAft>
              <a:buFont typeface="Arial" panose="020B0604020202020204" pitchFamily="34" charset="0"/>
              <a:buChar char="•"/>
            </a:pPr>
            <a:r>
              <a:rPr lang="en-US" sz="1400" b="1" i="0" u="none" strike="noStrike" dirty="0">
                <a:effectLst/>
              </a:rPr>
              <a:t>Policy and Enforcement</a:t>
            </a:r>
            <a:r>
              <a:rPr lang="en-US" sz="1400" b="0" i="0" u="none" strike="noStrike" dirty="0">
                <a:effectLst/>
              </a:rPr>
              <a:t>: </a:t>
            </a:r>
            <a:r>
              <a:rPr lang="en-US" sz="1400" b="0" i="1" u="none" strike="noStrike" dirty="0">
                <a:effectLst/>
              </a:rPr>
              <a:t>Advocate for strict enforcement of drunk-driving laws and emphasize the personal and legal consequences of such actions.</a:t>
            </a:r>
          </a:p>
          <a:p>
            <a:pPr indent="-228600">
              <a:lnSpc>
                <a:spcPct val="90000"/>
              </a:lnSpc>
              <a:spcAft>
                <a:spcPts val="600"/>
              </a:spcAft>
              <a:buFont typeface="Arial" panose="020B0604020202020204" pitchFamily="34" charset="0"/>
              <a:buChar char="•"/>
            </a:pPr>
            <a:endParaRPr lang="en-US" sz="1400" b="0" i="0" u="none" strike="noStrike" dirty="0">
              <a:effectLst/>
            </a:endParaRPr>
          </a:p>
          <a:p>
            <a:pPr indent="-228600">
              <a:lnSpc>
                <a:spcPct val="90000"/>
              </a:lnSpc>
              <a:spcAft>
                <a:spcPts val="600"/>
              </a:spcAft>
              <a:buFont typeface="Arial" panose="020B0604020202020204" pitchFamily="34" charset="0"/>
              <a:buChar char="•"/>
            </a:pPr>
            <a:r>
              <a:rPr lang="en-US" sz="1400" b="1" i="0" u="none" strike="noStrike" dirty="0">
                <a:effectLst/>
              </a:rPr>
              <a:t>Community Involvement</a:t>
            </a:r>
            <a:r>
              <a:rPr lang="en-US" sz="1400" b="0" i="0" u="none" strike="noStrike" dirty="0">
                <a:effectLst/>
              </a:rPr>
              <a:t>: Encourage community-driven initiatives to raise awareness about these risks, especially in settings frequented by students.</a:t>
            </a:r>
          </a:p>
          <a:p>
            <a:pPr indent="-228600">
              <a:lnSpc>
                <a:spcPct val="90000"/>
              </a:lnSpc>
              <a:spcAft>
                <a:spcPts val="600"/>
              </a:spcAft>
              <a:buFont typeface="Arial" panose="020B0604020202020204" pitchFamily="34" charset="0"/>
              <a:buChar char="•"/>
            </a:pPr>
            <a:endParaRPr lang="en-US" sz="1400" b="0" i="0" u="none" strike="noStrike" dirty="0">
              <a:effectLst/>
            </a:endParaRPr>
          </a:p>
        </p:txBody>
      </p:sp>
      <p:sp>
        <p:nvSpPr>
          <p:cNvPr id="56" name="Rectangle 5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red circle with a red center&#10;&#10;Description automatically generated with medium confidence">
            <a:extLst>
              <a:ext uri="{FF2B5EF4-FFF2-40B4-BE49-F238E27FC236}">
                <a16:creationId xmlns:a16="http://schemas.microsoft.com/office/drawing/2014/main" id="{57ADCAD5-1BB2-49AD-FA50-BD7460505DB8}"/>
              </a:ext>
            </a:extLst>
          </p:cNvPr>
          <p:cNvPicPr>
            <a:picLocks noChangeAspect="1"/>
          </p:cNvPicPr>
          <p:nvPr/>
        </p:nvPicPr>
        <p:blipFill>
          <a:blip r:embed="rId3"/>
          <a:stretch>
            <a:fillRect/>
          </a:stretch>
        </p:blipFill>
        <p:spPr>
          <a:xfrm>
            <a:off x="7150360" y="1329099"/>
            <a:ext cx="4584440" cy="4527134"/>
          </a:xfrm>
          <a:prstGeom prst="rect">
            <a:avLst/>
          </a:prstGeom>
        </p:spPr>
      </p:pic>
    </p:spTree>
    <p:extLst>
      <p:ext uri="{BB962C8B-B14F-4D97-AF65-F5344CB8AC3E}">
        <p14:creationId xmlns:p14="http://schemas.microsoft.com/office/powerpoint/2010/main" val="2968558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371599" y="294538"/>
            <a:ext cx="9895951" cy="1033669"/>
          </a:xfrm>
        </p:spPr>
        <p:txBody>
          <a:bodyPr vert="horz" lIns="91440" tIns="45720" rIns="91440" bIns="45720" rtlCol="0" anchor="ctr">
            <a:normAutofit/>
          </a:bodyPr>
          <a:lstStyle/>
          <a:p>
            <a:pPr marL="0" lvl="0" indent="0">
              <a:spcAft>
                <a:spcPts val="0"/>
              </a:spcAft>
            </a:pPr>
            <a:r>
              <a:rPr lang="en-US" sz="3700" b="1" kern="1200" dirty="0">
                <a:solidFill>
                  <a:srgbClr val="FFFFFF"/>
                </a:solidFill>
                <a:latin typeface="Times New Roman" panose="02020603050405020304" pitchFamily="18" charset="0"/>
                <a:cs typeface="Times New Roman" panose="02020603050405020304" pitchFamily="18" charset="0"/>
                <a:sym typeface="Times New Roman"/>
              </a:rPr>
              <a:t>Survey Findings:</a:t>
            </a:r>
          </a:p>
        </p:txBody>
      </p:sp>
      <p:sp>
        <p:nvSpPr>
          <p:cNvPr id="5" name="TextBox 4">
            <a:extLst>
              <a:ext uri="{FF2B5EF4-FFF2-40B4-BE49-F238E27FC236}">
                <a16:creationId xmlns:a16="http://schemas.microsoft.com/office/drawing/2014/main" id="{E67FA0B1-CACD-0A8B-6FEC-52EF6FEEAD77}"/>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i="0" u="none" strike="noStrike" dirty="0">
                <a:effectLst/>
                <a:latin typeface="Times New Roman" panose="02020603050405020304" pitchFamily="18" charset="0"/>
                <a:cs typeface="Times New Roman" panose="02020603050405020304" pitchFamily="18" charset="0"/>
              </a:rPr>
              <a:t>Variable Awareness Levels: </a:t>
            </a:r>
            <a:r>
              <a:rPr lang="en-US" sz="2000" i="0" u="none" strike="noStrike" dirty="0">
                <a:effectLst/>
                <a:latin typeface="Times New Roman" panose="02020603050405020304" pitchFamily="18" charset="0"/>
                <a:cs typeface="Times New Roman" panose="02020603050405020304" pitchFamily="18" charset="0"/>
              </a:rPr>
              <a:t>Students displayed varying levels of awareness on different road safety topics, indicating the need for more comprehensive safety education programs.</a:t>
            </a:r>
          </a:p>
          <a:p>
            <a:pPr indent="-228600">
              <a:lnSpc>
                <a:spcPct val="90000"/>
              </a:lnSpc>
              <a:spcAft>
                <a:spcPts val="600"/>
              </a:spcAft>
              <a:buFont typeface="Arial" panose="020B0604020202020204" pitchFamily="34" charset="0"/>
              <a:buChar char="•"/>
            </a:pPr>
            <a:endParaRPr lang="en-US" sz="2000" i="0" u="none" strike="noStrike" dirty="0">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b="1" i="0" u="none" strike="noStrike" dirty="0">
                <a:effectLst/>
                <a:latin typeface="Times New Roman" panose="02020603050405020304" pitchFamily="18" charset="0"/>
                <a:cs typeface="Times New Roman" panose="02020603050405020304" pitchFamily="18" charset="0"/>
              </a:rPr>
              <a:t>Critical Knowledge Gaps: </a:t>
            </a:r>
            <a:r>
              <a:rPr lang="en-US" sz="2000" i="0" u="none" strike="noStrike" dirty="0">
                <a:effectLst/>
                <a:latin typeface="Times New Roman" panose="02020603050405020304" pitchFamily="18" charset="0"/>
                <a:cs typeface="Times New Roman" panose="02020603050405020304" pitchFamily="18" charset="0"/>
              </a:rPr>
              <a:t>Specific areas such as the importance of rear seat belts and traffic signal recognition showed lower awareness, pointing to critical knowledge gaps</a:t>
            </a:r>
            <a:r>
              <a:rPr lang="en-US" sz="2000" b="1" i="0" u="none" strike="noStrike" dirty="0">
                <a:effectLst/>
                <a:latin typeface="Times New Roman" panose="02020603050405020304" pitchFamily="18" charset="0"/>
                <a:cs typeface="Times New Roman" panose="02020603050405020304" pitchFamily="18" charset="0"/>
              </a:rPr>
              <a:t>.</a:t>
            </a:r>
          </a:p>
          <a:p>
            <a:pPr indent="-228600">
              <a:lnSpc>
                <a:spcPct val="90000"/>
              </a:lnSpc>
              <a:spcAft>
                <a:spcPts val="600"/>
              </a:spcAft>
              <a:buFont typeface="Arial" panose="020B0604020202020204" pitchFamily="34" charset="0"/>
              <a:buChar char="•"/>
            </a:pPr>
            <a:endParaRPr lang="en-US" sz="2000" b="1" i="0" u="none" strike="noStrike" dirty="0">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b="1" i="0" u="none" strike="noStrike" dirty="0">
                <a:effectLst/>
                <a:latin typeface="Times New Roman" panose="02020603050405020304" pitchFamily="18" charset="0"/>
                <a:cs typeface="Times New Roman" panose="02020603050405020304" pitchFamily="18" charset="0"/>
              </a:rPr>
              <a:t>Positive Associations: </a:t>
            </a:r>
            <a:r>
              <a:rPr lang="en-US" sz="2000" i="0" u="none" strike="noStrike" dirty="0">
                <a:effectLst/>
                <a:latin typeface="Times New Roman" panose="02020603050405020304" pitchFamily="18" charset="0"/>
                <a:cs typeface="Times New Roman" panose="02020603050405020304" pitchFamily="18" charset="0"/>
              </a:rPr>
              <a:t>Students aware of certain road safety aspects, like helmet standards, tend to be informed about other safety measures as well, suggesting that knowledge in one area may reinforce another.</a:t>
            </a:r>
          </a:p>
        </p:txBody>
      </p:sp>
    </p:spTree>
    <p:extLst>
      <p:ext uri="{BB962C8B-B14F-4D97-AF65-F5344CB8AC3E}">
        <p14:creationId xmlns:p14="http://schemas.microsoft.com/office/powerpoint/2010/main" val="229826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371599" y="294538"/>
            <a:ext cx="9895951" cy="1033669"/>
          </a:xfrm>
        </p:spPr>
        <p:txBody>
          <a:bodyPr vert="horz" lIns="91440" tIns="45720" rIns="91440" bIns="45720" rtlCol="0" anchor="ctr">
            <a:normAutofit/>
          </a:bodyPr>
          <a:lstStyle/>
          <a:p>
            <a:pPr marL="0" lvl="0" indent="0">
              <a:spcAft>
                <a:spcPts val="0"/>
              </a:spcAft>
            </a:pPr>
            <a:r>
              <a:rPr lang="en-US" sz="3700" b="1" kern="1200" dirty="0">
                <a:solidFill>
                  <a:srgbClr val="FFFFFF"/>
                </a:solidFill>
                <a:latin typeface="Times New Roman" panose="02020603050405020304" pitchFamily="18" charset="0"/>
                <a:cs typeface="Times New Roman" panose="02020603050405020304" pitchFamily="18" charset="0"/>
                <a:sym typeface="Times New Roman"/>
              </a:rPr>
              <a:t>Educational Implications:</a:t>
            </a:r>
          </a:p>
        </p:txBody>
      </p:sp>
      <p:sp>
        <p:nvSpPr>
          <p:cNvPr id="5" name="TextBox 4">
            <a:extLst>
              <a:ext uri="{FF2B5EF4-FFF2-40B4-BE49-F238E27FC236}">
                <a16:creationId xmlns:a16="http://schemas.microsoft.com/office/drawing/2014/main" id="{E67FA0B1-CACD-0A8B-6FEC-52EF6FEEAD77}"/>
              </a:ext>
            </a:extLst>
          </p:cNvPr>
          <p:cNvSpPr txBox="1"/>
          <p:nvPr/>
        </p:nvSpPr>
        <p:spPr>
          <a:xfrm>
            <a:off x="1371599" y="2318197"/>
            <a:ext cx="9724031" cy="3683358"/>
          </a:xfrm>
          <a:prstGeom prst="rect">
            <a:avLst/>
          </a:prstGeom>
        </p:spPr>
        <p:txBody>
          <a:bodyPr vert="horz" lIns="91440" tIns="45720" rIns="91440" bIns="45720" rtlCol="0" anchor="ctr">
            <a:normAutofit lnSpcReduction="10000"/>
          </a:bodyPr>
          <a:lstStyle/>
          <a:p>
            <a:pPr algn="l">
              <a:buFont typeface="Arial" panose="020B0604020202020204" pitchFamily="34" charset="0"/>
              <a:buChar char="•"/>
            </a:pPr>
            <a:r>
              <a:rPr lang="en-IN" sz="2400" b="1" i="0" u="none" strike="noStrike" dirty="0">
                <a:solidFill>
                  <a:srgbClr val="0D0D0D"/>
                </a:solidFill>
                <a:effectLst/>
                <a:latin typeface="Times New Roman" panose="02020603050405020304" pitchFamily="18" charset="0"/>
                <a:cs typeface="Times New Roman" panose="02020603050405020304" pitchFamily="18" charset="0"/>
              </a:rPr>
              <a:t> Curriculum Enhancement</a:t>
            </a:r>
            <a:r>
              <a:rPr lang="en-IN" sz="2400" b="0" i="0" u="none" strike="noStrike" dirty="0">
                <a:solidFill>
                  <a:srgbClr val="0D0D0D"/>
                </a:solidFill>
                <a:effectLst/>
                <a:latin typeface="Times New Roman" panose="02020603050405020304" pitchFamily="18" charset="0"/>
                <a:cs typeface="Times New Roman" panose="02020603050405020304" pitchFamily="18" charset="0"/>
              </a:rPr>
              <a:t>: Integrate road safety topics with lower awareness into the existing curriculum to ensure all aspects are covered uniformly.</a:t>
            </a:r>
          </a:p>
          <a:p>
            <a:pPr algn="l">
              <a:buFont typeface="Arial" panose="020B0604020202020204" pitchFamily="34" charset="0"/>
              <a:buChar char="•"/>
            </a:pPr>
            <a:endParaRPr lang="en-IN" sz="2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2400" b="1" i="0" u="none" strike="noStrike" dirty="0">
                <a:solidFill>
                  <a:srgbClr val="0D0D0D"/>
                </a:solidFill>
                <a:effectLst/>
                <a:latin typeface="Times New Roman" panose="02020603050405020304" pitchFamily="18" charset="0"/>
                <a:cs typeface="Times New Roman" panose="02020603050405020304" pitchFamily="18" charset="0"/>
              </a:rPr>
              <a:t> Interactive Learning</a:t>
            </a:r>
            <a:r>
              <a:rPr lang="en-IN" sz="2400" b="0" i="0" u="none" strike="noStrike" dirty="0">
                <a:solidFill>
                  <a:srgbClr val="0D0D0D"/>
                </a:solidFill>
                <a:effectLst/>
                <a:latin typeface="Times New Roman" panose="02020603050405020304" pitchFamily="18" charset="0"/>
                <a:cs typeface="Times New Roman" panose="02020603050405020304" pitchFamily="18" charset="0"/>
              </a:rPr>
              <a:t>: Incorporate interactive elements, such as simulations and practical demonstrations, to improve traffic signal recognition and the importance of seat belt use.</a:t>
            </a:r>
          </a:p>
          <a:p>
            <a:pPr algn="l">
              <a:buFont typeface="Arial" panose="020B0604020202020204" pitchFamily="34" charset="0"/>
              <a:buChar char="•"/>
            </a:pPr>
            <a:endParaRPr lang="en-IN" sz="2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2400" b="1" i="0" u="none" strike="noStrike" dirty="0">
                <a:solidFill>
                  <a:srgbClr val="0D0D0D"/>
                </a:solidFill>
                <a:effectLst/>
                <a:latin typeface="Times New Roman" panose="02020603050405020304" pitchFamily="18" charset="0"/>
                <a:cs typeface="Times New Roman" panose="02020603050405020304" pitchFamily="18" charset="0"/>
              </a:rPr>
              <a:t> Peer Education</a:t>
            </a:r>
            <a:r>
              <a:rPr lang="en-IN" sz="2400" b="0" i="0" u="none" strike="noStrike" dirty="0">
                <a:solidFill>
                  <a:srgbClr val="0D0D0D"/>
                </a:solidFill>
                <a:effectLst/>
                <a:latin typeface="Times New Roman" panose="02020603050405020304" pitchFamily="18" charset="0"/>
                <a:cs typeface="Times New Roman" panose="02020603050405020304" pitchFamily="18" charset="0"/>
              </a:rPr>
              <a:t>: Encourage peer-to-peer education programs where students can share their knowledge and experiences regarding road safety.</a:t>
            </a:r>
          </a:p>
        </p:txBody>
      </p:sp>
    </p:spTree>
    <p:extLst>
      <p:ext uri="{BB962C8B-B14F-4D97-AF65-F5344CB8AC3E}">
        <p14:creationId xmlns:p14="http://schemas.microsoft.com/office/powerpoint/2010/main" val="2127008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371599" y="294538"/>
            <a:ext cx="9895951" cy="1033669"/>
          </a:xfrm>
        </p:spPr>
        <p:txBody>
          <a:bodyPr vert="horz" lIns="91440" tIns="45720" rIns="91440" bIns="45720" rtlCol="0" anchor="ctr">
            <a:normAutofit/>
          </a:bodyPr>
          <a:lstStyle/>
          <a:p>
            <a:pPr marL="0" lvl="0" indent="0">
              <a:spcAft>
                <a:spcPts val="0"/>
              </a:spcAft>
            </a:pPr>
            <a:r>
              <a:rPr lang="en-US" sz="3700" b="1" kern="1200" dirty="0">
                <a:solidFill>
                  <a:srgbClr val="FFFFFF"/>
                </a:solidFill>
                <a:latin typeface="Times New Roman" panose="02020603050405020304" pitchFamily="18" charset="0"/>
                <a:cs typeface="Times New Roman" panose="02020603050405020304" pitchFamily="18" charset="0"/>
                <a:sym typeface="Times New Roman"/>
              </a:rPr>
              <a:t>Policy Implications:</a:t>
            </a:r>
          </a:p>
        </p:txBody>
      </p:sp>
      <p:sp>
        <p:nvSpPr>
          <p:cNvPr id="5" name="TextBox 4">
            <a:extLst>
              <a:ext uri="{FF2B5EF4-FFF2-40B4-BE49-F238E27FC236}">
                <a16:creationId xmlns:a16="http://schemas.microsoft.com/office/drawing/2014/main" id="{E67FA0B1-CACD-0A8B-6FEC-52EF6FEEAD77}"/>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algn="l">
              <a:buFont typeface="Arial" panose="020B0604020202020204" pitchFamily="34" charset="0"/>
              <a:buChar char="•"/>
            </a:pPr>
            <a:r>
              <a:rPr lang="en-IN" sz="2400" b="1" i="0" u="none" strike="noStrike" dirty="0">
                <a:solidFill>
                  <a:srgbClr val="0D0D0D"/>
                </a:solidFill>
                <a:effectLst/>
                <a:latin typeface="Söhne"/>
              </a:rPr>
              <a:t> </a:t>
            </a:r>
            <a:r>
              <a:rPr lang="en-IN" sz="2400" b="1" i="0" u="none" strike="noStrike" dirty="0">
                <a:solidFill>
                  <a:srgbClr val="0D0D0D"/>
                </a:solidFill>
                <a:effectLst/>
                <a:latin typeface="Times New Roman" panose="02020603050405020304" pitchFamily="18" charset="0"/>
                <a:cs typeface="Times New Roman" panose="02020603050405020304" pitchFamily="18" charset="0"/>
              </a:rPr>
              <a:t>Enforcement of Safety Practices</a:t>
            </a:r>
            <a:r>
              <a:rPr lang="en-IN" sz="2400" b="0" i="0" u="none" strike="noStrike" dirty="0">
                <a:solidFill>
                  <a:srgbClr val="0D0D0D"/>
                </a:solidFill>
                <a:effectLst/>
                <a:latin typeface="Times New Roman" panose="02020603050405020304" pitchFamily="18" charset="0"/>
                <a:cs typeface="Times New Roman" panose="02020603050405020304" pitchFamily="18" charset="0"/>
              </a:rPr>
              <a:t>: Strengthen the enforcement of road safety laws, particularly those regarding seat belt use and mobile phone restrictions while driving.</a:t>
            </a:r>
          </a:p>
          <a:p>
            <a:pPr algn="l">
              <a:buFont typeface="Arial" panose="020B0604020202020204" pitchFamily="34" charset="0"/>
              <a:buChar char="•"/>
            </a:pPr>
            <a:endParaRPr lang="en-IN" sz="2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2400" b="1" i="0" u="none" strike="noStrike" dirty="0">
                <a:solidFill>
                  <a:srgbClr val="0D0D0D"/>
                </a:solidFill>
                <a:effectLst/>
                <a:latin typeface="Times New Roman" panose="02020603050405020304" pitchFamily="18" charset="0"/>
                <a:cs typeface="Times New Roman" panose="02020603050405020304" pitchFamily="18" charset="0"/>
              </a:rPr>
              <a:t> Community Engagement</a:t>
            </a:r>
            <a:r>
              <a:rPr lang="en-IN" sz="2400" b="0" i="0" u="none" strike="noStrike" dirty="0">
                <a:solidFill>
                  <a:srgbClr val="0D0D0D"/>
                </a:solidFill>
                <a:effectLst/>
                <a:latin typeface="Times New Roman" panose="02020603050405020304" pitchFamily="18" charset="0"/>
                <a:cs typeface="Times New Roman" panose="02020603050405020304" pitchFamily="18" charset="0"/>
              </a:rPr>
              <a:t>: Involve local communities in road safety campaigns, focusing on areas where students have shown lower awareness.</a:t>
            </a:r>
          </a:p>
          <a:p>
            <a:pPr algn="l">
              <a:buFont typeface="Arial" panose="020B0604020202020204" pitchFamily="34" charset="0"/>
              <a:buChar char="•"/>
            </a:pPr>
            <a:endParaRPr lang="en-IN" sz="2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2400" b="1" i="0" u="none" strike="noStrike" dirty="0">
                <a:solidFill>
                  <a:srgbClr val="0D0D0D"/>
                </a:solidFill>
                <a:effectLst/>
                <a:latin typeface="Times New Roman" panose="02020603050405020304" pitchFamily="18" charset="0"/>
                <a:cs typeface="Times New Roman" panose="02020603050405020304" pitchFamily="18" charset="0"/>
              </a:rPr>
              <a:t> Continuous Assessment</a:t>
            </a:r>
            <a:r>
              <a:rPr lang="en-IN" sz="2400" b="0" i="0" u="none" strike="noStrike" dirty="0">
                <a:solidFill>
                  <a:srgbClr val="0D0D0D"/>
                </a:solidFill>
                <a:effectLst/>
                <a:latin typeface="Times New Roman" panose="02020603050405020304" pitchFamily="18" charset="0"/>
                <a:cs typeface="Times New Roman" panose="02020603050405020304" pitchFamily="18" charset="0"/>
              </a:rPr>
              <a:t>: Implement ongoing assessment strategies to monitor and evaluate the effectiveness of road safety education.</a:t>
            </a:r>
          </a:p>
        </p:txBody>
      </p:sp>
    </p:spTree>
    <p:extLst>
      <p:ext uri="{BB962C8B-B14F-4D97-AF65-F5344CB8AC3E}">
        <p14:creationId xmlns:p14="http://schemas.microsoft.com/office/powerpoint/2010/main" val="112599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371599" y="294538"/>
            <a:ext cx="9895951" cy="1033669"/>
          </a:xfrm>
        </p:spPr>
        <p:txBody>
          <a:bodyPr vert="horz" lIns="91440" tIns="45720" rIns="91440" bIns="45720" rtlCol="0" anchor="ctr">
            <a:normAutofit/>
          </a:bodyPr>
          <a:lstStyle/>
          <a:p>
            <a:pPr marL="0" lvl="0" indent="0">
              <a:spcAft>
                <a:spcPts val="0"/>
              </a:spcAft>
            </a:pPr>
            <a:r>
              <a:rPr lang="en-US" sz="3700" b="1" kern="1200" dirty="0">
                <a:solidFill>
                  <a:srgbClr val="FFFFFF"/>
                </a:solidFill>
                <a:latin typeface="Times New Roman" panose="02020603050405020304" pitchFamily="18" charset="0"/>
                <a:cs typeface="Times New Roman" panose="02020603050405020304" pitchFamily="18" charset="0"/>
                <a:sym typeface="Times New Roman"/>
              </a:rPr>
              <a:t> Recommendations</a:t>
            </a:r>
          </a:p>
        </p:txBody>
      </p:sp>
      <p:sp>
        <p:nvSpPr>
          <p:cNvPr id="5" name="TextBox 4">
            <a:extLst>
              <a:ext uri="{FF2B5EF4-FFF2-40B4-BE49-F238E27FC236}">
                <a16:creationId xmlns:a16="http://schemas.microsoft.com/office/drawing/2014/main" id="{E67FA0B1-CACD-0A8B-6FEC-52EF6FEEAD77}"/>
              </a:ext>
            </a:extLst>
          </p:cNvPr>
          <p:cNvSpPr txBox="1"/>
          <p:nvPr/>
        </p:nvSpPr>
        <p:spPr>
          <a:xfrm>
            <a:off x="1371599" y="2318197"/>
            <a:ext cx="9724031" cy="3683358"/>
          </a:xfrm>
          <a:prstGeom prst="rect">
            <a:avLst/>
          </a:prstGeom>
        </p:spPr>
        <p:txBody>
          <a:bodyPr vert="horz" lIns="91440" tIns="45720" rIns="91440" bIns="45720" rtlCol="0" anchor="ctr">
            <a:normAutofit fontScale="92500" lnSpcReduction="20000"/>
          </a:bodyPr>
          <a:lstStyle/>
          <a:p>
            <a:pPr algn="ctr"/>
            <a:r>
              <a:rPr lang="en-IN" sz="2400" i="0" u="sng" strike="noStrike" dirty="0">
                <a:solidFill>
                  <a:srgbClr val="0D0D0D"/>
                </a:solidFill>
                <a:effectLst/>
                <a:latin typeface="Times New Roman" panose="02020603050405020304" pitchFamily="18" charset="0"/>
                <a:cs typeface="Times New Roman" panose="02020603050405020304" pitchFamily="18" charset="0"/>
              </a:rPr>
              <a:t>Enhancing Road Safety Awareness:</a:t>
            </a:r>
          </a:p>
          <a:p>
            <a:pPr algn="l">
              <a:buFont typeface="Arial" panose="020B0604020202020204" pitchFamily="34" charset="0"/>
              <a:buChar char="•"/>
            </a:pPr>
            <a:endParaRPr lang="en-IN" sz="2400" i="0" u="none" strike="noStrike" dirty="0">
              <a:solidFill>
                <a:srgbClr val="0D0D0D"/>
              </a:solidFill>
              <a:effectLst/>
              <a:latin typeface="Times New Roman" panose="02020603050405020304" pitchFamily="18" charset="0"/>
              <a:cs typeface="Times New Roman" panose="02020603050405020304" pitchFamily="18" charset="0"/>
            </a:endParaRPr>
          </a:p>
          <a:p>
            <a:pPr algn="l"/>
            <a:r>
              <a:rPr lang="en-IN" sz="2400" b="1" i="0" u="none" strike="noStrike" dirty="0">
                <a:solidFill>
                  <a:srgbClr val="0D0D0D"/>
                </a:solidFill>
                <a:effectLst/>
                <a:latin typeface="Times New Roman" panose="02020603050405020304" pitchFamily="18" charset="0"/>
                <a:cs typeface="Times New Roman" panose="02020603050405020304" pitchFamily="18" charset="0"/>
              </a:rPr>
              <a:t>Targeted Road Safety Education: </a:t>
            </a:r>
            <a:r>
              <a:rPr lang="en-IN" sz="2400" i="0" u="none" strike="noStrike" dirty="0">
                <a:solidFill>
                  <a:srgbClr val="0D0D0D"/>
                </a:solidFill>
                <a:effectLst/>
                <a:latin typeface="Times New Roman" panose="02020603050405020304" pitchFamily="18" charset="0"/>
                <a:cs typeface="Times New Roman" panose="02020603050405020304" pitchFamily="18" charset="0"/>
              </a:rPr>
              <a:t>Develop and implement targeted educational programs that address identified gaps, such as the use of rear seat belts and traffic signal recognition.</a:t>
            </a:r>
          </a:p>
          <a:p>
            <a:pPr algn="l"/>
            <a:endParaRPr lang="en-IN" sz="2400" i="0" u="none" strike="noStrike" dirty="0">
              <a:solidFill>
                <a:srgbClr val="0D0D0D"/>
              </a:solidFill>
              <a:effectLst/>
              <a:latin typeface="Times New Roman" panose="02020603050405020304" pitchFamily="18" charset="0"/>
              <a:cs typeface="Times New Roman" panose="02020603050405020304" pitchFamily="18" charset="0"/>
            </a:endParaRPr>
          </a:p>
          <a:p>
            <a:pPr algn="l"/>
            <a:r>
              <a:rPr lang="en-IN" sz="2400" b="1" i="0" u="none" strike="noStrike" dirty="0">
                <a:solidFill>
                  <a:srgbClr val="0D0D0D"/>
                </a:solidFill>
                <a:effectLst/>
                <a:latin typeface="Times New Roman" panose="02020603050405020304" pitchFamily="18" charset="0"/>
                <a:cs typeface="Times New Roman" panose="02020603050405020304" pitchFamily="18" charset="0"/>
              </a:rPr>
              <a:t>Engagement Through Technology: </a:t>
            </a:r>
            <a:r>
              <a:rPr lang="en-IN" sz="2400" i="0" u="none" strike="noStrike" dirty="0">
                <a:solidFill>
                  <a:srgbClr val="0D0D0D"/>
                </a:solidFill>
                <a:effectLst/>
                <a:latin typeface="Times New Roman" panose="02020603050405020304" pitchFamily="18" charset="0"/>
                <a:cs typeface="Times New Roman" panose="02020603050405020304" pitchFamily="18" charset="0"/>
              </a:rPr>
              <a:t>Leverage apps and virtual reality experiences to engage students in road safety scenarios, enhancing their understanding and retention of road safety rules.</a:t>
            </a:r>
          </a:p>
          <a:p>
            <a:pPr algn="l"/>
            <a:endParaRPr lang="en-IN" sz="2400" i="0" u="none" strike="noStrike" dirty="0">
              <a:solidFill>
                <a:srgbClr val="0D0D0D"/>
              </a:solidFill>
              <a:effectLst/>
              <a:latin typeface="Times New Roman" panose="02020603050405020304" pitchFamily="18" charset="0"/>
              <a:cs typeface="Times New Roman" panose="02020603050405020304" pitchFamily="18" charset="0"/>
            </a:endParaRPr>
          </a:p>
          <a:p>
            <a:pPr algn="l"/>
            <a:r>
              <a:rPr lang="en-IN" sz="2400" b="1" i="0" u="none" strike="noStrike" dirty="0">
                <a:solidFill>
                  <a:srgbClr val="0D0D0D"/>
                </a:solidFill>
                <a:effectLst/>
                <a:latin typeface="Times New Roman" panose="02020603050405020304" pitchFamily="18" charset="0"/>
                <a:cs typeface="Times New Roman" panose="02020603050405020304" pitchFamily="18" charset="0"/>
              </a:rPr>
              <a:t>Parental Involvement: </a:t>
            </a:r>
            <a:r>
              <a:rPr lang="en-IN" sz="2400" i="0" u="none" strike="noStrike" dirty="0">
                <a:solidFill>
                  <a:srgbClr val="0D0D0D"/>
                </a:solidFill>
                <a:effectLst/>
                <a:latin typeface="Times New Roman" panose="02020603050405020304" pitchFamily="18" charset="0"/>
                <a:cs typeface="Times New Roman" panose="02020603050405020304" pitchFamily="18" charset="0"/>
              </a:rPr>
              <a:t>Encourage parents to discuss road safety at home and to model safe behaviour, including the use of seat belts and helmets.</a:t>
            </a:r>
          </a:p>
        </p:txBody>
      </p:sp>
    </p:spTree>
    <p:extLst>
      <p:ext uri="{BB962C8B-B14F-4D97-AF65-F5344CB8AC3E}">
        <p14:creationId xmlns:p14="http://schemas.microsoft.com/office/powerpoint/2010/main" val="3964579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371599" y="294538"/>
            <a:ext cx="9895951" cy="1033669"/>
          </a:xfrm>
        </p:spPr>
        <p:txBody>
          <a:bodyPr vert="horz" lIns="91440" tIns="45720" rIns="91440" bIns="45720" rtlCol="0" anchor="ctr">
            <a:normAutofit/>
          </a:bodyPr>
          <a:lstStyle/>
          <a:p>
            <a:pPr marL="0" lvl="0" indent="0">
              <a:spcAft>
                <a:spcPts val="0"/>
              </a:spcAft>
            </a:pPr>
            <a:r>
              <a:rPr lang="en-US" sz="3700" b="1" kern="1200" dirty="0">
                <a:solidFill>
                  <a:srgbClr val="FFFFFF"/>
                </a:solidFill>
                <a:latin typeface="Times New Roman" panose="02020603050405020304" pitchFamily="18" charset="0"/>
                <a:cs typeface="Times New Roman" panose="02020603050405020304" pitchFamily="18" charset="0"/>
                <a:sym typeface="Times New Roman"/>
              </a:rPr>
              <a:t>Conclusion</a:t>
            </a:r>
          </a:p>
        </p:txBody>
      </p:sp>
      <p:sp>
        <p:nvSpPr>
          <p:cNvPr id="5" name="TextBox 4">
            <a:extLst>
              <a:ext uri="{FF2B5EF4-FFF2-40B4-BE49-F238E27FC236}">
                <a16:creationId xmlns:a16="http://schemas.microsoft.com/office/drawing/2014/main" id="{E67FA0B1-CACD-0A8B-6FEC-52EF6FEEAD77}"/>
              </a:ext>
            </a:extLst>
          </p:cNvPr>
          <p:cNvSpPr txBox="1"/>
          <p:nvPr/>
        </p:nvSpPr>
        <p:spPr>
          <a:xfrm>
            <a:off x="1371599" y="2318197"/>
            <a:ext cx="9724031" cy="3683358"/>
          </a:xfrm>
          <a:prstGeom prst="rect">
            <a:avLst/>
          </a:prstGeom>
        </p:spPr>
        <p:txBody>
          <a:bodyPr vert="horz" lIns="91440" tIns="45720" rIns="91440" bIns="45720" rtlCol="0" anchor="ctr">
            <a:normAutofit fontScale="92500" lnSpcReduction="20000"/>
          </a:bodyPr>
          <a:lstStyle/>
          <a:p>
            <a:pPr algn="ctr"/>
            <a:r>
              <a:rPr lang="en-IN" sz="2400" i="0" u="sng" strike="noStrike" dirty="0">
                <a:solidFill>
                  <a:srgbClr val="0D0D0D"/>
                </a:solidFill>
                <a:effectLst/>
                <a:latin typeface="Times New Roman" panose="02020603050405020304" pitchFamily="18" charset="0"/>
                <a:cs typeface="Times New Roman" panose="02020603050405020304" pitchFamily="18" charset="0"/>
              </a:rPr>
              <a:t>Reinforcing Road Safety Education:</a:t>
            </a:r>
          </a:p>
          <a:p>
            <a:pPr algn="ctr"/>
            <a:endParaRPr lang="en-IN" sz="2400" i="0" u="sng" strike="noStrike" dirty="0">
              <a:solidFill>
                <a:srgbClr val="0D0D0D"/>
              </a:solidFill>
              <a:effectLst/>
              <a:latin typeface="Times New Roman" panose="02020603050405020304" pitchFamily="18" charset="0"/>
              <a:cs typeface="Times New Roman" panose="02020603050405020304" pitchFamily="18" charset="0"/>
            </a:endParaRPr>
          </a:p>
          <a:p>
            <a:r>
              <a:rPr lang="en-IN" sz="2400" b="1" i="0" strike="noStrike" dirty="0">
                <a:solidFill>
                  <a:srgbClr val="0D0D0D"/>
                </a:solidFill>
                <a:effectLst/>
                <a:latin typeface="Times New Roman" panose="02020603050405020304" pitchFamily="18" charset="0"/>
                <a:cs typeface="Times New Roman" panose="02020603050405020304" pitchFamily="18" charset="0"/>
              </a:rPr>
              <a:t>Lifelong Impact: </a:t>
            </a:r>
            <a:r>
              <a:rPr lang="en-IN" sz="2400" i="0" strike="noStrike" dirty="0">
                <a:solidFill>
                  <a:srgbClr val="0D0D0D"/>
                </a:solidFill>
                <a:effectLst/>
                <a:latin typeface="Times New Roman" panose="02020603050405020304" pitchFamily="18" charset="0"/>
                <a:cs typeface="Times New Roman" panose="02020603050405020304" pitchFamily="18" charset="0"/>
              </a:rPr>
              <a:t>Emphasize that road safety education is not just a curriculum component, but a lifelong learning process with a significant impact on student safety and community well-being.</a:t>
            </a:r>
          </a:p>
          <a:p>
            <a:endParaRPr lang="en-IN" sz="2400" i="0" strike="noStrike" dirty="0">
              <a:solidFill>
                <a:srgbClr val="0D0D0D"/>
              </a:solidFill>
              <a:effectLst/>
              <a:latin typeface="Times New Roman" panose="02020603050405020304" pitchFamily="18" charset="0"/>
              <a:cs typeface="Times New Roman" panose="02020603050405020304" pitchFamily="18" charset="0"/>
            </a:endParaRPr>
          </a:p>
          <a:p>
            <a:r>
              <a:rPr lang="en-IN" sz="2400" b="1" i="0" strike="noStrike" dirty="0">
                <a:solidFill>
                  <a:srgbClr val="0D0D0D"/>
                </a:solidFill>
                <a:effectLst/>
                <a:latin typeface="Times New Roman" panose="02020603050405020304" pitchFamily="18" charset="0"/>
                <a:cs typeface="Times New Roman" panose="02020603050405020304" pitchFamily="18" charset="0"/>
              </a:rPr>
              <a:t>Cultural Shift: </a:t>
            </a:r>
            <a:r>
              <a:rPr lang="en-IN" sz="2400" i="0" strike="noStrike" dirty="0">
                <a:solidFill>
                  <a:srgbClr val="0D0D0D"/>
                </a:solidFill>
                <a:effectLst/>
                <a:latin typeface="Times New Roman" panose="02020603050405020304" pitchFamily="18" charset="0"/>
                <a:cs typeface="Times New Roman" panose="02020603050405020304" pitchFamily="18" charset="0"/>
              </a:rPr>
              <a:t>Highlight the need for a cultural shift towards road safety, where adherence to rules becomes a shared value within the student community and beyond.</a:t>
            </a:r>
          </a:p>
          <a:p>
            <a:endParaRPr lang="en-IN" sz="2400" i="0" strike="noStrike" dirty="0">
              <a:solidFill>
                <a:srgbClr val="0D0D0D"/>
              </a:solidFill>
              <a:effectLst/>
              <a:latin typeface="Times New Roman" panose="02020603050405020304" pitchFamily="18" charset="0"/>
              <a:cs typeface="Times New Roman" panose="02020603050405020304" pitchFamily="18" charset="0"/>
            </a:endParaRPr>
          </a:p>
          <a:p>
            <a:r>
              <a:rPr lang="en-IN" sz="2400" b="1" i="0" strike="noStrike" dirty="0">
                <a:solidFill>
                  <a:srgbClr val="0D0D0D"/>
                </a:solidFill>
                <a:effectLst/>
                <a:latin typeface="Times New Roman" panose="02020603050405020304" pitchFamily="18" charset="0"/>
                <a:cs typeface="Times New Roman" panose="02020603050405020304" pitchFamily="18" charset="0"/>
              </a:rPr>
              <a:t>Continuous Effort: </a:t>
            </a:r>
            <a:r>
              <a:rPr lang="en-IN" sz="2400" i="0" strike="noStrike" dirty="0">
                <a:solidFill>
                  <a:srgbClr val="0D0D0D"/>
                </a:solidFill>
                <a:effectLst/>
                <a:latin typeface="Times New Roman" panose="02020603050405020304" pitchFamily="18" charset="0"/>
                <a:cs typeface="Times New Roman" panose="02020603050405020304" pitchFamily="18" charset="0"/>
              </a:rPr>
              <a:t>Stress the importance of continuous and evolving educational efforts that adapt to changes in traffic laws, technology, and student experiences.</a:t>
            </a:r>
          </a:p>
        </p:txBody>
      </p:sp>
    </p:spTree>
    <p:extLst>
      <p:ext uri="{BB962C8B-B14F-4D97-AF65-F5344CB8AC3E}">
        <p14:creationId xmlns:p14="http://schemas.microsoft.com/office/powerpoint/2010/main" val="657469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ith mustache and beard&#10;&#10;Description automatically generated">
            <a:extLst>
              <a:ext uri="{FF2B5EF4-FFF2-40B4-BE49-F238E27FC236}">
                <a16:creationId xmlns:a16="http://schemas.microsoft.com/office/drawing/2014/main" id="{E20545F9-7CB6-254C-CB08-DE8F9F6BAB70}"/>
              </a:ext>
            </a:extLst>
          </p:cNvPr>
          <p:cNvPicPr>
            <a:picLocks noChangeAspect="1"/>
          </p:cNvPicPr>
          <p:nvPr/>
        </p:nvPicPr>
        <p:blipFill rotWithShape="1">
          <a:blip r:embed="rId3">
            <a:alphaModFix amt="50000"/>
          </a:blip>
          <a:srcRect t="14602" b="29148"/>
          <a:stretch/>
        </p:blipFill>
        <p:spPr>
          <a:xfrm>
            <a:off x="20" y="1"/>
            <a:ext cx="12191980" cy="6857999"/>
          </a:xfrm>
          <a:prstGeom prst="rect">
            <a:avLst/>
          </a:prstGeom>
        </p:spPr>
      </p:pic>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marL="0" lvl="0" indent="0" algn="ctr">
              <a:spcAft>
                <a:spcPts val="0"/>
              </a:spcAft>
            </a:pPr>
            <a:r>
              <a:rPr lang="en-US" sz="6000" b="1" dirty="0">
                <a:solidFill>
                  <a:srgbClr val="FFFFFF"/>
                </a:solidFill>
                <a:latin typeface="Times New Roman" panose="02020603050405020304" pitchFamily="18" charset="0"/>
                <a:cs typeface="Times New Roman" panose="02020603050405020304" pitchFamily="18" charset="0"/>
                <a:sym typeface="Times New Roman"/>
              </a:rPr>
              <a:t>Q&amp;A</a:t>
            </a:r>
            <a:br>
              <a:rPr lang="en-US" sz="6000" b="1" dirty="0">
                <a:solidFill>
                  <a:srgbClr val="FFFFFF"/>
                </a:solidFill>
                <a:latin typeface="Times New Roman" panose="02020603050405020304" pitchFamily="18" charset="0"/>
                <a:cs typeface="Times New Roman" panose="02020603050405020304" pitchFamily="18" charset="0"/>
                <a:sym typeface="Times New Roman"/>
              </a:rPr>
            </a:br>
            <a:br>
              <a:rPr lang="en-US" sz="6000" b="1" dirty="0">
                <a:solidFill>
                  <a:srgbClr val="FFFFFF"/>
                </a:solidFill>
                <a:latin typeface="Times New Roman" panose="02020603050405020304" pitchFamily="18" charset="0"/>
                <a:cs typeface="Times New Roman" panose="02020603050405020304" pitchFamily="18" charset="0"/>
                <a:sym typeface="Times New Roman"/>
              </a:rPr>
            </a:br>
            <a:r>
              <a:rPr lang="en-US" sz="6000" b="1" dirty="0">
                <a:solidFill>
                  <a:srgbClr val="FFFFFF"/>
                </a:solidFill>
                <a:latin typeface="Times New Roman" panose="02020603050405020304" pitchFamily="18" charset="0"/>
                <a:cs typeface="Times New Roman" panose="02020603050405020304" pitchFamily="18" charset="0"/>
                <a:sym typeface="Times New Roman"/>
              </a:rPr>
              <a:t>Any Query?</a:t>
            </a:r>
          </a:p>
        </p:txBody>
      </p:sp>
    </p:spTree>
    <p:extLst>
      <p:ext uri="{BB962C8B-B14F-4D97-AF65-F5344CB8AC3E}">
        <p14:creationId xmlns:p14="http://schemas.microsoft.com/office/powerpoint/2010/main" val="19211891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371597" y="348865"/>
            <a:ext cx="10044023" cy="877729"/>
          </a:xfrm>
        </p:spPr>
        <p:txBody>
          <a:bodyPr anchor="ctr">
            <a:normAutofit/>
          </a:bodyPr>
          <a:lstStyle/>
          <a:p>
            <a:pPr marL="0" lvl="0" indent="0" algn="ctr" rtl="0">
              <a:spcBef>
                <a:spcPts val="0"/>
              </a:spcBef>
              <a:spcAft>
                <a:spcPts val="0"/>
              </a:spcAft>
              <a:buNone/>
            </a:pPr>
            <a:r>
              <a:rPr lang="en-IN" sz="4000" b="1" dirty="0">
                <a:solidFill>
                  <a:schemeClr val="bg1"/>
                </a:solidFill>
                <a:latin typeface="Times New Roman" panose="02020603050405020304" pitchFamily="18" charset="0"/>
                <a:ea typeface="Times New Roman"/>
                <a:cs typeface="Times New Roman" panose="02020603050405020304" pitchFamily="18" charset="0"/>
                <a:sym typeface="Times New Roman"/>
              </a:rPr>
              <a:t>INTRODUCTION</a:t>
            </a:r>
          </a:p>
        </p:txBody>
      </p:sp>
      <p:graphicFrame>
        <p:nvGraphicFramePr>
          <p:cNvPr id="23" name="TextBox 12">
            <a:extLst>
              <a:ext uri="{FF2B5EF4-FFF2-40B4-BE49-F238E27FC236}">
                <a16:creationId xmlns:a16="http://schemas.microsoft.com/office/drawing/2014/main" id="{17A6B608-01B6-C86C-2365-E9ADB2ED4214}"/>
              </a:ext>
            </a:extLst>
          </p:cNvPr>
          <p:cNvGraphicFramePr/>
          <p:nvPr>
            <p:extLst>
              <p:ext uri="{D42A27DB-BD31-4B8C-83A1-F6EECF244321}">
                <p14:modId xmlns:p14="http://schemas.microsoft.com/office/powerpoint/2010/main" val="771766852"/>
              </p:ext>
            </p:extLst>
          </p:nvPr>
        </p:nvGraphicFramePr>
        <p:xfrm>
          <a:off x="1127342" y="2091847"/>
          <a:ext cx="10509337" cy="3883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271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B7C9-D50D-71F9-5E41-A31879F398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959BDF-7817-18A0-E9A5-C380007476F5}"/>
              </a:ext>
            </a:extLst>
          </p:cNvPr>
          <p:cNvSpPr>
            <a:spLocks noGrp="1"/>
          </p:cNvSpPr>
          <p:nvPr>
            <p:ph idx="1"/>
          </p:nvPr>
        </p:nvSpPr>
        <p:spPr/>
        <p:txBody>
          <a:bodyPr/>
          <a:lstStyle/>
          <a:p>
            <a:pPr marL="0" indent="0">
              <a:buNone/>
            </a:pPr>
            <a:r>
              <a:rPr lang="en-US" dirty="0"/>
              <a:t>[1] </a:t>
            </a:r>
            <a:r>
              <a:rPr lang="en-US" dirty="0">
                <a:hlinkClick r:id="rId2"/>
              </a:rPr>
              <a:t>https://en.wikipedia.org/wiki/Kernel_density_estimation</a:t>
            </a:r>
            <a:endParaRPr lang="en-US" dirty="0"/>
          </a:p>
          <a:p>
            <a:pPr marL="0" indent="0">
              <a:buNone/>
            </a:pPr>
            <a:r>
              <a:rPr lang="en-US" dirty="0"/>
              <a:t>[2] </a:t>
            </a:r>
            <a:r>
              <a:rPr lang="en-US" dirty="0">
                <a:hlinkClick r:id="rId3"/>
              </a:rPr>
              <a:t>https://morth.nic.in/road-safety</a:t>
            </a:r>
            <a:endParaRPr lang="en-US" dirty="0"/>
          </a:p>
          <a:p>
            <a:pPr marL="0" indent="0">
              <a:buNone/>
            </a:pPr>
            <a:r>
              <a:rPr lang="en-US" dirty="0"/>
              <a:t>[3]https://</a:t>
            </a:r>
            <a:r>
              <a:rPr lang="en-US" dirty="0" err="1"/>
              <a:t>morth.nic.in</a:t>
            </a:r>
            <a:endParaRPr lang="en-US" dirty="0"/>
          </a:p>
          <a:p>
            <a:pPr marL="0" indent="0">
              <a:buNone/>
            </a:pPr>
            <a:r>
              <a:rPr lang="en-US" dirty="0"/>
              <a:t>[4] </a:t>
            </a:r>
            <a:r>
              <a:rPr lang="en-US" dirty="0">
                <a:hlinkClick r:id="rId4"/>
              </a:rPr>
              <a:t>https://www.mygov.in/campaigns/national-road-safety/</a:t>
            </a:r>
            <a:endParaRPr lang="en-US" dirty="0"/>
          </a:p>
          <a:p>
            <a:pPr marL="0" indent="0">
              <a:buNone/>
            </a:pPr>
            <a:r>
              <a:rPr lang="en-US" dirty="0"/>
              <a:t>[5] </a:t>
            </a:r>
            <a:r>
              <a:rPr lang="en-US" dirty="0">
                <a:hlinkClick r:id="rId5"/>
              </a:rPr>
              <a:t>https://indiairf.com</a:t>
            </a:r>
            <a:endParaRPr lang="en-US" dirty="0"/>
          </a:p>
          <a:p>
            <a:pPr marL="0" indent="0">
              <a:buNone/>
            </a:pPr>
            <a:r>
              <a:rPr lang="en-US" dirty="0"/>
              <a:t>[6] </a:t>
            </a:r>
            <a:r>
              <a:rPr lang="en-US" dirty="0">
                <a:hlinkClick r:id="rId6"/>
              </a:rPr>
              <a:t>https://www.safeindia.ngo/road-safety</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451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Blur blurry blue and green background&#10;&#10;Description automatically generated">
            <a:extLst>
              <a:ext uri="{FF2B5EF4-FFF2-40B4-BE49-F238E27FC236}">
                <a16:creationId xmlns:a16="http://schemas.microsoft.com/office/drawing/2014/main" id="{A2C5475A-2A3D-D1EE-56D1-D6D07F2FFEB6}"/>
              </a:ext>
            </a:extLst>
          </p:cNvPr>
          <p:cNvPicPr>
            <a:picLocks noChangeAspect="1"/>
          </p:cNvPicPr>
          <p:nvPr/>
        </p:nvPicPr>
        <p:blipFill rotWithShape="1">
          <a:blip r:embed="rId2">
            <a:duotone>
              <a:schemeClr val="bg2">
                <a:shade val="45000"/>
                <a:satMod val="135000"/>
              </a:schemeClr>
              <a:prstClr val="white"/>
            </a:duotone>
          </a:blip>
          <a:srcRect t="23677" r="9091"/>
          <a:stretch/>
        </p:blipFill>
        <p:spPr>
          <a:xfrm>
            <a:off x="20" y="-21970"/>
            <a:ext cx="12191980" cy="6857990"/>
          </a:xfrm>
          <a:prstGeom prst="rect">
            <a:avLst/>
          </a:prstGeom>
        </p:spPr>
      </p:pic>
      <p:sp>
        <p:nvSpPr>
          <p:cNvPr id="29" name="Rectangle 2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838200" y="365125"/>
            <a:ext cx="10515600" cy="1325563"/>
          </a:xfrm>
        </p:spPr>
        <p:txBody>
          <a:bodyPr>
            <a:normAutofit/>
          </a:bodyPr>
          <a:lstStyle/>
          <a:p>
            <a:pPr marL="0" lvl="0" indent="0" rtl="0">
              <a:spcBef>
                <a:spcPts val="0"/>
              </a:spcBef>
              <a:spcAft>
                <a:spcPts val="0"/>
              </a:spcAft>
              <a:buNone/>
            </a:pPr>
            <a:r>
              <a:rPr lang="en-IN" b="1" dirty="0">
                <a:latin typeface="Times New Roman" panose="02020603050405020304" pitchFamily="18" charset="0"/>
                <a:ea typeface="Times New Roman"/>
                <a:cs typeface="Times New Roman" panose="02020603050405020304" pitchFamily="18" charset="0"/>
                <a:sym typeface="Times New Roman"/>
              </a:rPr>
              <a:t>Purpose of the Survey</a:t>
            </a:r>
          </a:p>
        </p:txBody>
      </p:sp>
      <p:graphicFrame>
        <p:nvGraphicFramePr>
          <p:cNvPr id="8" name="TextBox 12">
            <a:extLst>
              <a:ext uri="{FF2B5EF4-FFF2-40B4-BE49-F238E27FC236}">
                <a16:creationId xmlns:a16="http://schemas.microsoft.com/office/drawing/2014/main" id="{CBA53F9D-6489-1DC1-1FFD-E1E2DEFAC5DD}"/>
              </a:ext>
            </a:extLst>
          </p:cNvPr>
          <p:cNvGraphicFramePr/>
          <p:nvPr>
            <p:extLst>
              <p:ext uri="{D42A27DB-BD31-4B8C-83A1-F6EECF244321}">
                <p14:modId xmlns:p14="http://schemas.microsoft.com/office/powerpoint/2010/main" val="27388915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7989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371597" y="348865"/>
            <a:ext cx="10044023" cy="877729"/>
          </a:xfrm>
        </p:spPr>
        <p:txBody>
          <a:bodyPr anchor="ctr">
            <a:normAutofit/>
          </a:bodyPr>
          <a:lstStyle/>
          <a:p>
            <a:pPr algn="ctr"/>
            <a:r>
              <a:rPr lang="en" sz="4000" b="1" dirty="0">
                <a:solidFill>
                  <a:srgbClr val="FFFFFF"/>
                </a:solidFill>
                <a:latin typeface="Times New Roman" panose="02020603050405020304" pitchFamily="18" charset="0"/>
                <a:cs typeface="Times New Roman" panose="02020603050405020304" pitchFamily="18" charset="0"/>
              </a:rPr>
              <a:t>OBJECTIVE</a:t>
            </a:r>
            <a:endParaRPr lang="en-US" sz="4000" b="1" dirty="0">
              <a:solidFill>
                <a:srgbClr val="FFFFFF"/>
              </a:solidFill>
              <a:latin typeface="Times New Roman" panose="02020603050405020304" pitchFamily="18" charset="0"/>
              <a:cs typeface="Times New Roman" panose="02020603050405020304" pitchFamily="18" charset="0"/>
            </a:endParaRPr>
          </a:p>
        </p:txBody>
      </p:sp>
      <p:graphicFrame>
        <p:nvGraphicFramePr>
          <p:cNvPr id="12" name="Content Placeholder 2">
            <a:extLst>
              <a:ext uri="{FF2B5EF4-FFF2-40B4-BE49-F238E27FC236}">
                <a16:creationId xmlns:a16="http://schemas.microsoft.com/office/drawing/2014/main" id="{9FAFF486-AF36-D19B-3202-3DC4C7B58AA3}"/>
              </a:ext>
            </a:extLst>
          </p:cNvPr>
          <p:cNvGraphicFramePr>
            <a:graphicFrameLocks/>
          </p:cNvGraphicFramePr>
          <p:nvPr>
            <p:extLst>
              <p:ext uri="{D42A27DB-BD31-4B8C-83A1-F6EECF244321}">
                <p14:modId xmlns:p14="http://schemas.microsoft.com/office/powerpoint/2010/main" val="2701766375"/>
              </p:ext>
            </p:extLst>
          </p:nvPr>
        </p:nvGraphicFramePr>
        <p:xfrm>
          <a:off x="990600" y="19780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577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1383564" y="348865"/>
            <a:ext cx="9718111" cy="1576446"/>
          </a:xfrm>
        </p:spPr>
        <p:txBody>
          <a:bodyPr vert="horz" lIns="91440" tIns="45720" rIns="91440" bIns="45720" rtlCol="0" anchor="ctr">
            <a:normAutofit/>
          </a:bodyPr>
          <a:lstStyle/>
          <a:p>
            <a:pPr algn="ctr"/>
            <a:r>
              <a:rPr lang="en-US" sz="4000" b="1" kern="1200" dirty="0">
                <a:solidFill>
                  <a:srgbClr val="FFFFFF"/>
                </a:solidFill>
                <a:latin typeface="Times New Roman" panose="02020603050405020304" pitchFamily="18" charset="0"/>
                <a:cs typeface="Times New Roman" panose="02020603050405020304" pitchFamily="18" charset="0"/>
              </a:rPr>
              <a:t>Survey Execution</a:t>
            </a:r>
          </a:p>
        </p:txBody>
      </p:sp>
      <p:graphicFrame>
        <p:nvGraphicFramePr>
          <p:cNvPr id="23" name="TextBox 2">
            <a:extLst>
              <a:ext uri="{FF2B5EF4-FFF2-40B4-BE49-F238E27FC236}">
                <a16:creationId xmlns:a16="http://schemas.microsoft.com/office/drawing/2014/main" id="{C9633888-DA1E-B571-958E-FF4248C66DB9}"/>
              </a:ext>
            </a:extLst>
          </p:cNvPr>
          <p:cNvGraphicFramePr/>
          <p:nvPr>
            <p:extLst>
              <p:ext uri="{D42A27DB-BD31-4B8C-83A1-F6EECF244321}">
                <p14:modId xmlns:p14="http://schemas.microsoft.com/office/powerpoint/2010/main" val="212923973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7405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871442" y="488067"/>
            <a:ext cx="4353116" cy="777240"/>
          </a:xfrm>
        </p:spPr>
        <p:txBody>
          <a:bodyPr vert="horz" lIns="91440" tIns="45720" rIns="91440" bIns="45720" rtlCol="0" anchor="b">
            <a:normAutofit/>
          </a:bodyPr>
          <a:lstStyle/>
          <a:p>
            <a:pPr algn="ctr"/>
            <a:r>
              <a:rPr lang="en-US" sz="3200" b="1" kern="1200" dirty="0">
                <a:solidFill>
                  <a:srgbClr val="595959"/>
                </a:solidFill>
                <a:latin typeface="Times New Roman" panose="02020603050405020304" pitchFamily="18" charset="0"/>
                <a:cs typeface="Times New Roman" panose="02020603050405020304" pitchFamily="18" charset="0"/>
              </a:rPr>
              <a:t>Location and Sample</a:t>
            </a:r>
          </a:p>
        </p:txBody>
      </p:sp>
      <p:sp>
        <p:nvSpPr>
          <p:cNvPr id="4" name="TextBox 3">
            <a:extLst>
              <a:ext uri="{FF2B5EF4-FFF2-40B4-BE49-F238E27FC236}">
                <a16:creationId xmlns:a16="http://schemas.microsoft.com/office/drawing/2014/main" id="{FB81DD80-9203-C321-4306-140A2E103D9E}"/>
              </a:ext>
            </a:extLst>
          </p:cNvPr>
          <p:cNvSpPr txBox="1"/>
          <p:nvPr/>
        </p:nvSpPr>
        <p:spPr>
          <a:xfrm>
            <a:off x="435721" y="1308054"/>
            <a:ext cx="5224558" cy="4518273"/>
          </a:xfrm>
          <a:prstGeom prst="rect">
            <a:avLst/>
          </a:prstGeom>
        </p:spPr>
        <p:txBody>
          <a:bodyPr vert="horz" lIns="91440" tIns="45720" rIns="91440" bIns="45720" rtlCol="0" anchor="t">
            <a:noAutofit/>
          </a:bodyPr>
          <a:lstStyle/>
          <a:p>
            <a:pPr marL="285750" indent="-228600" algn="just">
              <a:lnSpc>
                <a:spcPct val="90000"/>
              </a:lnSpc>
              <a:spcAft>
                <a:spcPts val="600"/>
              </a:spcAft>
              <a:buFont typeface="Arial" panose="020B0604020202020204" pitchFamily="34" charset="0"/>
              <a:buChar char="•"/>
            </a:pPr>
            <a:r>
              <a:rPr lang="en-US" sz="2000" b="1" dirty="0">
                <a:solidFill>
                  <a:srgbClr val="595959"/>
                </a:solidFill>
                <a:latin typeface="Times New Roman" panose="02020603050405020304" pitchFamily="18" charset="0"/>
                <a:cs typeface="Times New Roman" panose="02020603050405020304" pitchFamily="18" charset="0"/>
              </a:rPr>
              <a:t>Field Site: </a:t>
            </a:r>
            <a:r>
              <a:rPr lang="en-US" sz="2000" dirty="0">
                <a:solidFill>
                  <a:srgbClr val="595959"/>
                </a:solidFill>
                <a:latin typeface="Times New Roman" panose="02020603050405020304" pitchFamily="18" charset="0"/>
                <a:cs typeface="Times New Roman" panose="02020603050405020304" pitchFamily="18" charset="0"/>
              </a:rPr>
              <a:t>"The survey was carried out in </a:t>
            </a:r>
            <a:r>
              <a:rPr lang="en-US" sz="2000" b="1" dirty="0">
                <a:solidFill>
                  <a:srgbClr val="595959"/>
                </a:solidFill>
                <a:latin typeface="Times New Roman" panose="02020603050405020304" pitchFamily="18" charset="0"/>
                <a:cs typeface="Times New Roman" panose="02020603050405020304" pitchFamily="18" charset="0"/>
              </a:rPr>
              <a:t>Tangori Village(i.e.</a:t>
            </a:r>
            <a:r>
              <a:rPr lang="en-IN" sz="2000" dirty="0">
                <a:effectLst/>
                <a:latin typeface="Times New Roman" panose="02020603050405020304" pitchFamily="18" charset="0"/>
                <a:cs typeface="Times New Roman" panose="02020603050405020304" pitchFamily="18" charset="0"/>
              </a:rPr>
              <a:t> Block: kharar, District: SAS Nagar, State : Punjab</a:t>
            </a:r>
            <a:r>
              <a:rPr lang="en-US" sz="2000" b="1" dirty="0">
                <a:solidFill>
                  <a:srgbClr val="595959"/>
                </a:solidFill>
                <a:latin typeface="Times New Roman" panose="02020603050405020304" pitchFamily="18" charset="0"/>
                <a:cs typeface="Times New Roman" panose="02020603050405020304" pitchFamily="18" charset="0"/>
              </a:rPr>
              <a:t>)</a:t>
            </a:r>
            <a:r>
              <a:rPr lang="en-US" sz="2000" dirty="0">
                <a:solidFill>
                  <a:srgbClr val="595959"/>
                </a:solidFill>
                <a:latin typeface="Times New Roman" panose="02020603050405020304" pitchFamily="18" charset="0"/>
                <a:cs typeface="Times New Roman" panose="02020603050405020304" pitchFamily="18" charset="0"/>
              </a:rPr>
              <a:t>, capturing insights from a community that reflects the broader population's perspectives on road safety.”</a:t>
            </a:r>
          </a:p>
          <a:p>
            <a:pPr marL="285750" indent="-228600" algn="just">
              <a:lnSpc>
                <a:spcPct val="90000"/>
              </a:lnSpc>
              <a:spcAft>
                <a:spcPts val="600"/>
              </a:spcAft>
              <a:buFont typeface="Arial" panose="020B0604020202020204" pitchFamily="34" charset="0"/>
              <a:buChar char="•"/>
            </a:pPr>
            <a:endParaRPr lang="en-US" sz="2000" dirty="0">
              <a:solidFill>
                <a:srgbClr val="595959"/>
              </a:solidFill>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endParaRPr lang="en-US" sz="2000" dirty="0">
              <a:solidFill>
                <a:srgbClr val="595959"/>
              </a:solidFill>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endParaRPr lang="en-US" sz="2000" dirty="0">
              <a:solidFill>
                <a:srgbClr val="595959"/>
              </a:solidFill>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r>
              <a:rPr lang="en-US" sz="2000" b="1" dirty="0">
                <a:solidFill>
                  <a:srgbClr val="595959"/>
                </a:solidFill>
                <a:latin typeface="Times New Roman" panose="02020603050405020304" pitchFamily="18" charset="0"/>
                <a:cs typeface="Times New Roman" panose="02020603050405020304" pitchFamily="18" charset="0"/>
              </a:rPr>
              <a:t>Population Representation: </a:t>
            </a:r>
            <a:r>
              <a:rPr lang="en-US" sz="2000" dirty="0">
                <a:solidFill>
                  <a:srgbClr val="595959"/>
                </a:solidFill>
                <a:latin typeface="Times New Roman" panose="02020603050405020304" pitchFamily="18" charset="0"/>
                <a:cs typeface="Times New Roman" panose="02020603050405020304" pitchFamily="18" charset="0"/>
              </a:rPr>
              <a:t>"With a total </a:t>
            </a:r>
            <a:r>
              <a:rPr lang="en-US" sz="2000" b="1" dirty="0">
                <a:solidFill>
                  <a:srgbClr val="595959"/>
                </a:solidFill>
                <a:latin typeface="Times New Roman" panose="02020603050405020304" pitchFamily="18" charset="0"/>
                <a:cs typeface="Times New Roman" panose="02020603050405020304" pitchFamily="18" charset="0"/>
              </a:rPr>
              <a:t>village population of 1,475</a:t>
            </a:r>
            <a:r>
              <a:rPr lang="en-US" sz="2000" dirty="0">
                <a:solidFill>
                  <a:srgbClr val="595959"/>
                </a:solidFill>
                <a:latin typeface="Times New Roman" panose="02020603050405020304" pitchFamily="18" charset="0"/>
                <a:cs typeface="Times New Roman" panose="02020603050405020304" pitchFamily="18" charset="0"/>
              </a:rPr>
              <a:t>, our sample of 50 students offers a window into the road safety knowledge and behaviors prevalent among young individuals in similar settings."</a:t>
            </a:r>
          </a:p>
        </p:txBody>
      </p:sp>
      <p:pic>
        <p:nvPicPr>
          <p:cNvPr id="6" name="Picture 5" descr="A map of a city&#10;&#10;Description automatically generated">
            <a:extLst>
              <a:ext uri="{FF2B5EF4-FFF2-40B4-BE49-F238E27FC236}">
                <a16:creationId xmlns:a16="http://schemas.microsoft.com/office/drawing/2014/main" id="{DFACF254-105D-5DD9-63EF-3F16CF0C3E55}"/>
              </a:ext>
            </a:extLst>
          </p:cNvPr>
          <p:cNvPicPr>
            <a:picLocks noChangeAspect="1"/>
          </p:cNvPicPr>
          <p:nvPr/>
        </p:nvPicPr>
        <p:blipFill>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Effect>
                      <a14:sharpenSoften amount="50000"/>
                    </a14:imgEffect>
                    <a14:imgEffect>
                      <a14:brightnessContrast bright="-20000"/>
                    </a14:imgEffect>
                  </a14:imgLayer>
                </a14:imgProps>
              </a:ext>
            </a:extLst>
          </a:blip>
          <a:stretch>
            <a:fillRect/>
          </a:stretch>
        </p:blipFill>
        <p:spPr>
          <a:xfrm>
            <a:off x="6781801" y="1038606"/>
            <a:ext cx="4797056" cy="4749084"/>
          </a:xfrm>
          <a:prstGeom prst="rect">
            <a:avLst/>
          </a:prstGeom>
        </p:spPr>
      </p:pic>
    </p:spTree>
    <p:extLst>
      <p:ext uri="{BB962C8B-B14F-4D97-AF65-F5344CB8AC3E}">
        <p14:creationId xmlns:p14="http://schemas.microsoft.com/office/powerpoint/2010/main" val="515085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ctr"/>
            <a:r>
              <a:rPr lang="en-US" sz="4000" b="1" dirty="0">
                <a:solidFill>
                  <a:srgbClr val="FFFFFF"/>
                </a:solidFill>
                <a:latin typeface="Times New Roman" panose="02020603050405020304" pitchFamily="18" charset="0"/>
                <a:cs typeface="Times New Roman" panose="02020603050405020304" pitchFamily="18" charset="0"/>
              </a:rPr>
              <a:t>Data Collection</a:t>
            </a:r>
          </a:p>
        </p:txBody>
      </p:sp>
      <p:sp>
        <p:nvSpPr>
          <p:cNvPr id="39" name="TextBox 38">
            <a:extLst>
              <a:ext uri="{FF2B5EF4-FFF2-40B4-BE49-F238E27FC236}">
                <a16:creationId xmlns:a16="http://schemas.microsoft.com/office/drawing/2014/main" id="{ECC76BC5-18EA-A2D2-A56B-826A3392B43F}"/>
              </a:ext>
            </a:extLst>
          </p:cNvPr>
          <p:cNvSpPr txBox="1"/>
          <p:nvPr/>
        </p:nvSpPr>
        <p:spPr>
          <a:xfrm>
            <a:off x="4688005" y="511389"/>
            <a:ext cx="5079677" cy="5848468"/>
          </a:xfrm>
          <a:prstGeom prst="rect">
            <a:avLst/>
          </a:prstGeom>
        </p:spPr>
        <p:txBody>
          <a:bodyPr vert="horz" lIns="91440" tIns="45720" rIns="91440" bIns="45720" rtlCol="0" anchor="ctr">
            <a:normAutofit/>
          </a:bodyPr>
          <a:lstStyle/>
          <a:p>
            <a:pPr marL="285750" indent="-228600" algn="just">
              <a:lnSpc>
                <a:spcPct val="90000"/>
              </a:lnSpc>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Selection Criteria: </a:t>
            </a:r>
            <a:r>
              <a:rPr lang="en-US" sz="2400" dirty="0">
                <a:latin typeface="Times New Roman" panose="02020603050405020304" pitchFamily="18" charset="0"/>
                <a:cs typeface="Times New Roman" panose="02020603050405020304" pitchFamily="18" charset="0"/>
              </a:rPr>
              <a:t>Students were chosen based on their grade level to ensure a focused understanding of road safety awareness at a critical age of becoming young road users.</a:t>
            </a:r>
          </a:p>
          <a:p>
            <a:pPr marL="285750" indent="-228600" algn="just">
              <a:lnSpc>
                <a:spcPct val="9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Survey Methodology</a:t>
            </a:r>
            <a:r>
              <a:rPr lang="en-US" sz="2400" dirty="0">
                <a:latin typeface="Times New Roman" panose="02020603050405020304" pitchFamily="18" charset="0"/>
                <a:cs typeface="Times New Roman" panose="02020603050405020304" pitchFamily="18" charset="0"/>
              </a:rPr>
              <a:t>: A comprehensive survey was deployed, measuring key variables including Speed Limit Awareness (SL), Traffic Signals Recognized (TSR), and Use of Mobile Phone While Driving (M), among others, to gauge a broad spectrum of road safety attitudes and practices.</a:t>
            </a:r>
          </a:p>
        </p:txBody>
      </p:sp>
      <p:pic>
        <p:nvPicPr>
          <p:cNvPr id="7" name="Graphic 6" descr="Venn diagram outline">
            <a:extLst>
              <a:ext uri="{FF2B5EF4-FFF2-40B4-BE49-F238E27FC236}">
                <a16:creationId xmlns:a16="http://schemas.microsoft.com/office/drawing/2014/main" id="{ABB279C0-7BC2-1F47-030B-516D100994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2283" y="2474073"/>
            <a:ext cx="1486670" cy="1486670"/>
          </a:xfrm>
          <a:prstGeom prst="rect">
            <a:avLst/>
          </a:prstGeom>
        </p:spPr>
      </p:pic>
      <p:pic>
        <p:nvPicPr>
          <p:cNvPr id="5" name="Graphic 4" descr="Database outline">
            <a:extLst>
              <a:ext uri="{FF2B5EF4-FFF2-40B4-BE49-F238E27FC236}">
                <a16:creationId xmlns:a16="http://schemas.microsoft.com/office/drawing/2014/main" id="{F8611EF3-583F-8219-4001-BBAD0A1C37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1075" y="4324022"/>
            <a:ext cx="1487878" cy="1487878"/>
          </a:xfrm>
          <a:prstGeom prst="rect">
            <a:avLst/>
          </a:prstGeom>
        </p:spPr>
      </p:pic>
      <p:pic>
        <p:nvPicPr>
          <p:cNvPr id="9" name="Graphic 8" descr="Document with solid fill">
            <a:extLst>
              <a:ext uri="{FF2B5EF4-FFF2-40B4-BE49-F238E27FC236}">
                <a16:creationId xmlns:a16="http://schemas.microsoft.com/office/drawing/2014/main" id="{757FBEE2-B35D-4BC4-5D7C-06CC0B862C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9566" y="642708"/>
            <a:ext cx="1470736" cy="1470736"/>
          </a:xfrm>
          <a:prstGeom prst="rect">
            <a:avLst/>
          </a:prstGeom>
        </p:spPr>
      </p:pic>
    </p:spTree>
    <p:extLst>
      <p:ext uri="{BB962C8B-B14F-4D97-AF65-F5344CB8AC3E}">
        <p14:creationId xmlns:p14="http://schemas.microsoft.com/office/powerpoint/2010/main" val="833841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Shape 6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803335-7253-BFD3-F807-EAB4BCF98505}"/>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ctr"/>
            <a:r>
              <a:rPr lang="en-US" sz="4000" b="1" kern="1200" dirty="0">
                <a:solidFill>
                  <a:srgbClr val="FFFFFF"/>
                </a:solidFill>
                <a:latin typeface="Times New Roman" panose="02020603050405020304" pitchFamily="18" charset="0"/>
                <a:cs typeface="Times New Roman" panose="02020603050405020304" pitchFamily="18" charset="0"/>
              </a:rPr>
              <a:t>Key Variables Measured</a:t>
            </a:r>
          </a:p>
        </p:txBody>
      </p:sp>
      <p:pic>
        <p:nvPicPr>
          <p:cNvPr id="8" name="Picture 7" descr="A table with text on it&#10;&#10;Description automatically generated">
            <a:extLst>
              <a:ext uri="{FF2B5EF4-FFF2-40B4-BE49-F238E27FC236}">
                <a16:creationId xmlns:a16="http://schemas.microsoft.com/office/drawing/2014/main" id="{C65F4936-2C45-8C73-0AFF-4F24BCEA9B06}"/>
              </a:ext>
            </a:extLst>
          </p:cNvPr>
          <p:cNvPicPr>
            <a:picLocks noChangeAspect="1"/>
          </p:cNvPicPr>
          <p:nvPr/>
        </p:nvPicPr>
        <p:blipFill>
          <a:blip r:embed="rId2">
            <a:biLevel thresh="75000"/>
            <a:alphaModFix amt="70000"/>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bright="20000" contrast="-40000"/>
                    </a14:imgEffect>
                  </a14:imgLayer>
                </a14:imgProps>
              </a:ext>
            </a:extLst>
          </a:blip>
          <a:stretch>
            <a:fillRect/>
          </a:stretch>
        </p:blipFill>
        <p:spPr>
          <a:xfrm>
            <a:off x="4502428" y="656120"/>
            <a:ext cx="7225748" cy="55457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157318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5243</TotalTime>
  <Words>2410</Words>
  <Application>Microsoft Macintosh PowerPoint</Application>
  <PresentationFormat>Widescreen</PresentationFormat>
  <Paragraphs>180</Paragraphs>
  <Slides>30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Söhne</vt:lpstr>
      <vt:lpstr>Times New Roman</vt:lpstr>
      <vt:lpstr>Office Theme</vt:lpstr>
      <vt:lpstr>PowerPoint Presentation</vt:lpstr>
      <vt:lpstr>TEAM</vt:lpstr>
      <vt:lpstr>INTRODUCTION</vt:lpstr>
      <vt:lpstr>Purpose of the Survey</vt:lpstr>
      <vt:lpstr>OBJECTIVE</vt:lpstr>
      <vt:lpstr>Survey Execution</vt:lpstr>
      <vt:lpstr>Location and Sample</vt:lpstr>
      <vt:lpstr>Data Collection</vt:lpstr>
      <vt:lpstr>Key Variables Measured</vt:lpstr>
      <vt:lpstr>Correlations and Insights</vt:lpstr>
      <vt:lpstr>Correlation Analysis of Road Safety Awareness</vt:lpstr>
      <vt:lpstr>Correlation Analysis of Road Safety Awareness</vt:lpstr>
      <vt:lpstr>Scores of  Road Safety Awareness</vt:lpstr>
      <vt:lpstr>Scores of  Road Safety Awareness</vt:lpstr>
      <vt:lpstr>Knowledge Gaps &amp; Educational Insights</vt:lpstr>
      <vt:lpstr>Analysis of Current Road Safety Practices Among Students</vt:lpstr>
      <vt:lpstr>Analysis of Current Road Safety Practices Among Students</vt:lpstr>
      <vt:lpstr>Analysis of Current Road Safety Practices Among Students</vt:lpstr>
      <vt:lpstr>Analysis of Current Road Safety Practices Among Students</vt:lpstr>
      <vt:lpstr>Analysis of Current Road Safety Practices Among Students</vt:lpstr>
      <vt:lpstr>Reasons Behind Traffic Accidents</vt:lpstr>
      <vt:lpstr>Reasons Behind Traffic Accidents</vt:lpstr>
      <vt:lpstr>Implications for Student Safety and Awareness:</vt:lpstr>
      <vt:lpstr>Survey Findings:</vt:lpstr>
      <vt:lpstr>Educational Implications:</vt:lpstr>
      <vt:lpstr>Policy Implications:</vt:lpstr>
      <vt:lpstr> Recommendations</vt:lpstr>
      <vt:lpstr>Conclusion</vt:lpstr>
      <vt:lpstr>Q&amp;A  Any Query?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Sapan Deep</dc:creator>
  <cp:lastModifiedBy>Sapan Deep</cp:lastModifiedBy>
  <cp:revision>16</cp:revision>
  <dcterms:created xsi:type="dcterms:W3CDTF">2024-03-28T18:32:29Z</dcterms:created>
  <dcterms:modified xsi:type="dcterms:W3CDTF">2024-04-03T18:45:46Z</dcterms:modified>
</cp:coreProperties>
</file>